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34"/>
  </p:notesMasterIdLst>
  <p:sldIdLst>
    <p:sldId id="275" r:id="rId2"/>
    <p:sldId id="311" r:id="rId3"/>
    <p:sldId id="334" r:id="rId4"/>
    <p:sldId id="330" r:id="rId5"/>
    <p:sldId id="331" r:id="rId6"/>
    <p:sldId id="332" r:id="rId7"/>
    <p:sldId id="333" r:id="rId8"/>
    <p:sldId id="294" r:id="rId9"/>
    <p:sldId id="310" r:id="rId10"/>
    <p:sldId id="326" r:id="rId11"/>
    <p:sldId id="317" r:id="rId12"/>
    <p:sldId id="319" r:id="rId13"/>
    <p:sldId id="320" r:id="rId14"/>
    <p:sldId id="337" r:id="rId15"/>
    <p:sldId id="347" r:id="rId16"/>
    <p:sldId id="343" r:id="rId17"/>
    <p:sldId id="344" r:id="rId18"/>
    <p:sldId id="335" r:id="rId19"/>
    <p:sldId id="302" r:id="rId20"/>
    <p:sldId id="303" r:id="rId21"/>
    <p:sldId id="304" r:id="rId22"/>
    <p:sldId id="306" r:id="rId23"/>
    <p:sldId id="321" r:id="rId24"/>
    <p:sldId id="272" r:id="rId25"/>
    <p:sldId id="312" r:id="rId26"/>
    <p:sldId id="341" r:id="rId27"/>
    <p:sldId id="336" r:id="rId28"/>
    <p:sldId id="314" r:id="rId29"/>
    <p:sldId id="315" r:id="rId30"/>
    <p:sldId id="338" r:id="rId31"/>
    <p:sldId id="339" r:id="rId32"/>
    <p:sldId id="34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7" autoAdjust="0"/>
  </p:normalViewPr>
  <p:slideViewPr>
    <p:cSldViewPr snapToGrid="0" snapToObjects="1">
      <p:cViewPr>
        <p:scale>
          <a:sx n="66" d="100"/>
          <a:sy n="66" d="100"/>
        </p:scale>
        <p:origin x="-11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2CF0F-17EA-BA45-B585-EE552ADB202C}" type="doc">
      <dgm:prSet loTypeId="urn:microsoft.com/office/officeart/2005/8/layout/bProcess3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FF4E44-D794-7945-B2B9-A4D1D8424B94}">
      <dgm:prSet phldrT="[Text]" custT="1"/>
      <dgm:spPr/>
      <dgm:t>
        <a:bodyPr/>
        <a:lstStyle/>
        <a:p>
          <a:pPr algn="l"/>
          <a:r>
            <a:rPr lang="en-US" sz="1500" dirty="0" err="1" smtClean="0"/>
            <a:t>Reclamação</a:t>
          </a:r>
          <a:r>
            <a:rPr lang="en-US" sz="1500" dirty="0" smtClean="0"/>
            <a:t> </a:t>
          </a:r>
          <a:r>
            <a:rPr lang="en-US" sz="1500" dirty="0" err="1" smtClean="0"/>
            <a:t>por</a:t>
          </a:r>
          <a:r>
            <a:rPr lang="en-US" sz="1500" dirty="0" smtClean="0"/>
            <a:t> </a:t>
          </a:r>
          <a:r>
            <a:rPr lang="en-US" sz="1500" dirty="0" err="1" smtClean="0"/>
            <a:t>escrito</a:t>
          </a:r>
          <a:r>
            <a:rPr lang="en-US" sz="1500" dirty="0" smtClean="0"/>
            <a:t> (</a:t>
          </a:r>
          <a:r>
            <a:rPr lang="en-US" sz="1500" dirty="0" err="1" smtClean="0"/>
            <a:t>modelo</a:t>
          </a:r>
          <a:r>
            <a:rPr lang="en-US" sz="1500" dirty="0" smtClean="0"/>
            <a:t> </a:t>
          </a:r>
          <a:r>
            <a:rPr lang="en-US" sz="1500" dirty="0" err="1" smtClean="0"/>
            <a:t>fornecido</a:t>
          </a:r>
          <a:r>
            <a:rPr lang="en-US" sz="1500" dirty="0" smtClean="0"/>
            <a:t> </a:t>
          </a:r>
          <a:r>
            <a:rPr lang="en-US" sz="1500" dirty="0" err="1" smtClean="0"/>
            <a:t>pelo</a:t>
          </a:r>
          <a:r>
            <a:rPr lang="en-US" sz="1500" dirty="0" smtClean="0"/>
            <a:t> Centro);</a:t>
          </a:r>
        </a:p>
        <a:p>
          <a:pPr algn="l"/>
          <a:r>
            <a:rPr lang="en-US" sz="1500" dirty="0" err="1" smtClean="0"/>
            <a:t>Envio</a:t>
          </a:r>
          <a:r>
            <a:rPr lang="en-US" sz="1500" dirty="0" smtClean="0"/>
            <a:t> </a:t>
          </a:r>
          <a:r>
            <a:rPr lang="en-US" sz="1500" dirty="0" err="1" smtClean="0"/>
            <a:t>por</a:t>
          </a:r>
          <a:r>
            <a:rPr lang="en-US" sz="1500" dirty="0" smtClean="0"/>
            <a:t> </a:t>
          </a:r>
          <a:r>
            <a:rPr lang="en-US" sz="1500" dirty="0" err="1" smtClean="0"/>
            <a:t>meios</a:t>
          </a:r>
          <a:r>
            <a:rPr lang="en-US" sz="1500" dirty="0" smtClean="0"/>
            <a:t> </a:t>
          </a:r>
          <a:r>
            <a:rPr lang="en-US" sz="1500" dirty="0" err="1" smtClean="0"/>
            <a:t>eletrônicos</a:t>
          </a:r>
          <a:r>
            <a:rPr lang="en-US" sz="1500" dirty="0" smtClean="0"/>
            <a:t>;</a:t>
          </a:r>
        </a:p>
        <a:p>
          <a:pPr algn="l"/>
          <a:r>
            <a:rPr lang="en-US" sz="1500" dirty="0" err="1" smtClean="0"/>
            <a:t>Escolha</a:t>
          </a:r>
          <a:r>
            <a:rPr lang="en-US" sz="1500" dirty="0" smtClean="0"/>
            <a:t> </a:t>
          </a:r>
          <a:r>
            <a:rPr lang="en-US" sz="1500" dirty="0" err="1" smtClean="0"/>
            <a:t>por</a:t>
          </a:r>
          <a:r>
            <a:rPr lang="en-US" sz="1500" dirty="0" smtClean="0"/>
            <a:t> 01 </a:t>
          </a:r>
          <a:r>
            <a:rPr lang="en-US" sz="1500" dirty="0" err="1" smtClean="0"/>
            <a:t>ou</a:t>
          </a:r>
          <a:r>
            <a:rPr lang="en-US" sz="1500" dirty="0" smtClean="0"/>
            <a:t> 03 </a:t>
          </a:r>
          <a:r>
            <a:rPr lang="en-US" sz="1500" dirty="0" err="1" smtClean="0"/>
            <a:t>árbitros</a:t>
          </a:r>
          <a:r>
            <a:rPr lang="en-US" sz="1500" dirty="0" smtClean="0"/>
            <a:t>;</a:t>
          </a:r>
        </a:p>
        <a:p>
          <a:pPr algn="l"/>
          <a:r>
            <a:rPr lang="en-US" sz="1500" dirty="0" err="1" smtClean="0"/>
            <a:t>Objeto</a:t>
          </a:r>
          <a:r>
            <a:rPr lang="en-US" sz="1500" dirty="0" smtClean="0"/>
            <a:t>: 01 </a:t>
          </a:r>
          <a:r>
            <a:rPr lang="en-US" sz="1500" dirty="0" err="1" smtClean="0"/>
            <a:t>ou</a:t>
          </a:r>
          <a:r>
            <a:rPr lang="en-US" sz="1500" dirty="0" smtClean="0"/>
            <a:t> </a:t>
          </a:r>
          <a:r>
            <a:rPr lang="en-US" sz="1500" dirty="0" err="1" smtClean="0"/>
            <a:t>mais</a:t>
          </a:r>
          <a:r>
            <a:rPr lang="en-US" sz="1500" dirty="0" smtClean="0"/>
            <a:t> </a:t>
          </a:r>
          <a:r>
            <a:rPr lang="en-US" sz="1500" dirty="0" err="1" smtClean="0"/>
            <a:t>nomes</a:t>
          </a:r>
          <a:r>
            <a:rPr lang="en-US" sz="1500" dirty="0" smtClean="0"/>
            <a:t> de </a:t>
          </a:r>
          <a:r>
            <a:rPr lang="en-US" sz="1500" dirty="0" err="1" smtClean="0"/>
            <a:t>domínio</a:t>
          </a:r>
          <a:endParaRPr lang="en-US" sz="1500" dirty="0"/>
        </a:p>
      </dgm:t>
    </dgm:pt>
    <dgm:pt modelId="{25DE50BF-7FFB-564B-BA60-3C0C5D4A88AC}" type="parTrans" cxnId="{DDB96A19-84C7-D647-9058-DA81B14AAAA1}">
      <dgm:prSet/>
      <dgm:spPr/>
      <dgm:t>
        <a:bodyPr/>
        <a:lstStyle/>
        <a:p>
          <a:pPr algn="l"/>
          <a:endParaRPr lang="en-US" sz="1500"/>
        </a:p>
      </dgm:t>
    </dgm:pt>
    <dgm:pt modelId="{47239365-893D-0544-B563-327E84FAC9BE}" type="sibTrans" cxnId="{DDB96A19-84C7-D647-9058-DA81B14AAAA1}">
      <dgm:prSet custT="1"/>
      <dgm:spPr/>
      <dgm:t>
        <a:bodyPr/>
        <a:lstStyle/>
        <a:p>
          <a:pPr algn="l"/>
          <a:endParaRPr lang="en-US" sz="1500"/>
        </a:p>
      </dgm:t>
    </dgm:pt>
    <dgm:pt modelId="{06A82529-DD19-BE46-887E-05A6787BA815}">
      <dgm:prSet phldrT="[Text]" custT="1"/>
      <dgm:spPr/>
      <dgm:t>
        <a:bodyPr/>
        <a:lstStyle/>
        <a:p>
          <a:pPr algn="l"/>
          <a:r>
            <a:rPr lang="en-US" sz="1500" dirty="0" err="1" smtClean="0"/>
            <a:t>Recebimento</a:t>
          </a:r>
          <a:r>
            <a:rPr lang="en-US" sz="1500" dirty="0" smtClean="0"/>
            <a:t> </a:t>
          </a:r>
          <a:r>
            <a:rPr lang="en-US" sz="1500" dirty="0" err="1" smtClean="0"/>
            <a:t>da</a:t>
          </a:r>
          <a:r>
            <a:rPr lang="en-US" sz="1500" dirty="0" smtClean="0"/>
            <a:t> </a:t>
          </a:r>
          <a:r>
            <a:rPr lang="en-US" sz="1500" dirty="0" err="1" smtClean="0"/>
            <a:t>Reclamação</a:t>
          </a:r>
          <a:r>
            <a:rPr lang="en-US" sz="1500" dirty="0" smtClean="0"/>
            <a:t> + </a:t>
          </a:r>
          <a:r>
            <a:rPr lang="en-US" sz="1500" dirty="0" err="1" smtClean="0"/>
            <a:t>bloqueio</a:t>
          </a:r>
          <a:r>
            <a:rPr lang="en-US" sz="1500" dirty="0" smtClean="0"/>
            <a:t> do </a:t>
          </a:r>
          <a:r>
            <a:rPr lang="en-US" sz="1500" dirty="0" err="1" smtClean="0"/>
            <a:t>nome</a:t>
          </a:r>
          <a:r>
            <a:rPr lang="en-US" sz="1500" dirty="0" smtClean="0"/>
            <a:t> de </a:t>
          </a:r>
          <a:r>
            <a:rPr lang="en-US" sz="1500" dirty="0" err="1" smtClean="0"/>
            <a:t>domínio</a:t>
          </a:r>
          <a:r>
            <a:rPr lang="en-US" sz="1500" dirty="0" smtClean="0"/>
            <a:t>.</a:t>
          </a:r>
        </a:p>
        <a:p>
          <a:pPr algn="l"/>
          <a:r>
            <a:rPr lang="en-US" sz="1500" dirty="0" err="1" smtClean="0"/>
            <a:t>Solicitação</a:t>
          </a:r>
          <a:r>
            <a:rPr lang="en-US" sz="1500" dirty="0" smtClean="0"/>
            <a:t> de </a:t>
          </a:r>
          <a:r>
            <a:rPr lang="en-US" sz="1500" dirty="0" err="1" smtClean="0"/>
            <a:t>informação</a:t>
          </a:r>
          <a:r>
            <a:rPr lang="en-US" sz="1500" dirty="0" smtClean="0"/>
            <a:t> </a:t>
          </a:r>
          <a:r>
            <a:rPr lang="en-US" sz="1500" dirty="0" err="1" smtClean="0"/>
            <a:t>ao</a:t>
          </a:r>
          <a:r>
            <a:rPr lang="en-US" sz="1500" dirty="0" smtClean="0"/>
            <a:t> </a:t>
          </a:r>
          <a:r>
            <a:rPr lang="en-US" sz="1500" dirty="0" err="1" smtClean="0"/>
            <a:t>Registro.br</a:t>
          </a:r>
          <a:r>
            <a:rPr lang="en-US" sz="1500" dirty="0" smtClean="0"/>
            <a:t>.</a:t>
          </a:r>
          <a:endParaRPr lang="en-US" sz="1500" dirty="0"/>
        </a:p>
      </dgm:t>
    </dgm:pt>
    <dgm:pt modelId="{FE0FA4B0-1921-4B4A-8577-746CB5CA6DF3}" type="parTrans" cxnId="{6FDCD8EF-AA5D-2546-9CA9-67DE9963DEB2}">
      <dgm:prSet/>
      <dgm:spPr/>
      <dgm:t>
        <a:bodyPr/>
        <a:lstStyle/>
        <a:p>
          <a:pPr algn="l"/>
          <a:endParaRPr lang="en-US" sz="1500"/>
        </a:p>
      </dgm:t>
    </dgm:pt>
    <dgm:pt modelId="{9AA6F223-1F19-FA4C-B6D1-90174FF58D47}" type="sibTrans" cxnId="{6FDCD8EF-AA5D-2546-9CA9-67DE9963DEB2}">
      <dgm:prSet custT="1"/>
      <dgm:spPr/>
      <dgm:t>
        <a:bodyPr/>
        <a:lstStyle/>
        <a:p>
          <a:pPr algn="l"/>
          <a:endParaRPr lang="en-US" sz="1500"/>
        </a:p>
      </dgm:t>
    </dgm:pt>
    <dgm:pt modelId="{6FA5951B-8678-E440-9281-6A2CEF294FD2}">
      <dgm:prSet phldrT="[Text]" custT="1"/>
      <dgm:spPr/>
      <dgm:t>
        <a:bodyPr/>
        <a:lstStyle/>
        <a:p>
          <a:pPr algn="l"/>
          <a:r>
            <a:rPr lang="en-US" sz="1500" dirty="0" err="1" smtClean="0"/>
            <a:t>Citação</a:t>
          </a:r>
          <a:r>
            <a:rPr lang="en-US" sz="1500" dirty="0" smtClean="0"/>
            <a:t> do </a:t>
          </a:r>
          <a:r>
            <a:rPr lang="en-US" sz="1500" dirty="0" err="1" smtClean="0"/>
            <a:t>Reclamado</a:t>
          </a:r>
          <a:r>
            <a:rPr lang="en-US" sz="1500" dirty="0" smtClean="0"/>
            <a:t> (20 </a:t>
          </a:r>
          <a:r>
            <a:rPr lang="en-US" sz="1500" dirty="0" err="1" smtClean="0"/>
            <a:t>dia</a:t>
          </a:r>
          <a:r>
            <a:rPr lang="en-US" sz="1500" dirty="0" smtClean="0"/>
            <a:t> </a:t>
          </a:r>
          <a:r>
            <a:rPr lang="en-US" sz="1500" dirty="0" err="1" smtClean="0"/>
            <a:t>para</a:t>
          </a:r>
          <a:r>
            <a:rPr lang="en-US" sz="1500" dirty="0" smtClean="0"/>
            <a:t> </a:t>
          </a:r>
          <a:r>
            <a:rPr lang="en-US" sz="1500" dirty="0" err="1" smtClean="0"/>
            <a:t>respostas</a:t>
          </a:r>
          <a:r>
            <a:rPr lang="en-US" sz="1500" dirty="0" smtClean="0"/>
            <a:t>);</a:t>
          </a:r>
        </a:p>
        <a:p>
          <a:pPr algn="l"/>
          <a:r>
            <a:rPr lang="en-US" sz="1500" dirty="0" err="1" smtClean="0"/>
            <a:t>Oportunidade</a:t>
          </a:r>
          <a:r>
            <a:rPr lang="en-US" sz="1500" dirty="0" smtClean="0"/>
            <a:t> de </a:t>
          </a:r>
          <a:r>
            <a:rPr lang="en-US" sz="1500" dirty="0" err="1" smtClean="0"/>
            <a:t>transação</a:t>
          </a:r>
          <a:endParaRPr lang="en-US" sz="1500" dirty="0" smtClean="0"/>
        </a:p>
        <a:p>
          <a:pPr algn="l"/>
          <a:r>
            <a:rPr lang="en-US" sz="1500" dirty="0" err="1" smtClean="0"/>
            <a:t>Revelia</a:t>
          </a:r>
          <a:r>
            <a:rPr lang="en-US" sz="1500" dirty="0" smtClean="0"/>
            <a:t> – </a:t>
          </a:r>
          <a:r>
            <a:rPr lang="en-US" sz="1500" dirty="0" err="1" smtClean="0"/>
            <a:t>efeitos</a:t>
          </a:r>
          <a:endParaRPr lang="en-US" sz="1500" dirty="0"/>
        </a:p>
      </dgm:t>
    </dgm:pt>
    <dgm:pt modelId="{69E5F491-9F11-B14D-BFBD-C6694EFF4158}" type="parTrans" cxnId="{65517B82-E4A9-1349-A896-D1C97775ACFF}">
      <dgm:prSet/>
      <dgm:spPr/>
      <dgm:t>
        <a:bodyPr/>
        <a:lstStyle/>
        <a:p>
          <a:pPr algn="l"/>
          <a:endParaRPr lang="en-US" sz="1500"/>
        </a:p>
      </dgm:t>
    </dgm:pt>
    <dgm:pt modelId="{5F6433F3-9A9B-8D47-8653-49A35C17FCC5}" type="sibTrans" cxnId="{65517B82-E4A9-1349-A896-D1C97775ACFF}">
      <dgm:prSet custT="1"/>
      <dgm:spPr/>
      <dgm:t>
        <a:bodyPr/>
        <a:lstStyle/>
        <a:p>
          <a:pPr algn="l"/>
          <a:endParaRPr lang="en-US" sz="1500"/>
        </a:p>
      </dgm:t>
    </dgm:pt>
    <dgm:pt modelId="{E967AA5D-E58E-9E46-8CA8-146A286C7987}">
      <dgm:prSet phldrT="[Text]" custT="1"/>
      <dgm:spPr/>
      <dgm:t>
        <a:bodyPr/>
        <a:lstStyle/>
        <a:p>
          <a:pPr algn="l"/>
          <a:r>
            <a:rPr lang="en-US" sz="1500" dirty="0" err="1" smtClean="0"/>
            <a:t>Critérios</a:t>
          </a:r>
          <a:r>
            <a:rPr lang="en-US" sz="1500" dirty="0" smtClean="0"/>
            <a:t> de </a:t>
          </a:r>
          <a:r>
            <a:rPr lang="en-US" sz="1500" dirty="0" err="1" smtClean="0"/>
            <a:t>julgamento</a:t>
          </a:r>
          <a:r>
            <a:rPr lang="en-US" sz="1500" dirty="0" smtClean="0"/>
            <a:t>: </a:t>
          </a:r>
        </a:p>
        <a:p>
          <a:pPr algn="l"/>
          <a:r>
            <a:rPr lang="en-US" sz="1500" dirty="0" err="1" smtClean="0"/>
            <a:t>registro/uso</a:t>
          </a:r>
          <a:r>
            <a:rPr lang="en-US" sz="1500" dirty="0" smtClean="0"/>
            <a:t> de </a:t>
          </a:r>
          <a:r>
            <a:rPr lang="en-US" sz="1500" dirty="0" err="1" smtClean="0"/>
            <a:t>má-fé</a:t>
          </a:r>
          <a:r>
            <a:rPr lang="en-US" sz="1500" dirty="0" smtClean="0"/>
            <a:t>;</a:t>
          </a:r>
        </a:p>
        <a:p>
          <a:pPr algn="l"/>
          <a:r>
            <a:rPr lang="en-US" sz="1500" dirty="0" err="1" smtClean="0"/>
            <a:t>Domínio</a:t>
          </a:r>
          <a:r>
            <a:rPr lang="en-US" sz="1500" dirty="0" smtClean="0"/>
            <a:t> </a:t>
          </a:r>
          <a:r>
            <a:rPr lang="en-US" sz="1500" dirty="0" err="1" smtClean="0"/>
            <a:t>identico</a:t>
          </a:r>
          <a:r>
            <a:rPr lang="en-US" sz="1500" dirty="0" smtClean="0"/>
            <a:t> </a:t>
          </a:r>
          <a:r>
            <a:rPr lang="en-US" sz="1500" dirty="0" err="1" smtClean="0"/>
            <a:t>ou</a:t>
          </a:r>
          <a:r>
            <a:rPr lang="en-US" sz="1500" dirty="0" smtClean="0"/>
            <a:t> similar a </a:t>
          </a:r>
          <a:r>
            <a:rPr lang="en-US" sz="1500" dirty="0" err="1" smtClean="0"/>
            <a:t>marca</a:t>
          </a:r>
          <a:r>
            <a:rPr lang="en-US" sz="1500" dirty="0" smtClean="0"/>
            <a:t> de </a:t>
          </a:r>
          <a:r>
            <a:rPr lang="en-US" sz="1500" dirty="0" err="1" smtClean="0"/>
            <a:t>titularidade</a:t>
          </a:r>
          <a:r>
            <a:rPr lang="en-US" sz="1500" dirty="0" smtClean="0"/>
            <a:t> do </a:t>
          </a:r>
          <a:r>
            <a:rPr lang="en-US" sz="1500" dirty="0" err="1" smtClean="0"/>
            <a:t>Reclamante</a:t>
          </a:r>
          <a:r>
            <a:rPr lang="en-US" sz="1500" dirty="0" smtClean="0"/>
            <a:t>;</a:t>
          </a:r>
        </a:p>
        <a:p>
          <a:pPr algn="l"/>
          <a:r>
            <a:rPr lang="en-US" sz="1500" dirty="0" err="1" smtClean="0"/>
            <a:t>Reclamdo</a:t>
          </a:r>
          <a:r>
            <a:rPr lang="en-US" sz="1500" dirty="0" smtClean="0"/>
            <a:t> </a:t>
          </a:r>
          <a:r>
            <a:rPr lang="en-US" sz="1500" dirty="0" err="1" smtClean="0"/>
            <a:t>não</a:t>
          </a:r>
          <a:r>
            <a:rPr lang="en-US" sz="1500" dirty="0" smtClean="0"/>
            <a:t> </a:t>
          </a:r>
          <a:r>
            <a:rPr lang="en-US" sz="1500" dirty="0" err="1" smtClean="0"/>
            <a:t>possui</a:t>
          </a:r>
          <a:r>
            <a:rPr lang="en-US" sz="1500" dirty="0" smtClean="0"/>
            <a:t> </a:t>
          </a:r>
          <a:r>
            <a:rPr lang="en-US" sz="1500" dirty="0" err="1" smtClean="0"/>
            <a:t>direitos</a:t>
          </a:r>
          <a:r>
            <a:rPr lang="en-US" sz="1500" dirty="0" smtClean="0"/>
            <a:t> </a:t>
          </a:r>
          <a:r>
            <a:rPr lang="en-US" sz="1500" dirty="0" err="1" smtClean="0"/>
            <a:t>ou</a:t>
          </a:r>
          <a:r>
            <a:rPr lang="en-US" sz="1500" dirty="0" smtClean="0"/>
            <a:t> </a:t>
          </a:r>
          <a:r>
            <a:rPr lang="en-US" sz="1500" dirty="0" err="1" smtClean="0"/>
            <a:t>legítimo</a:t>
          </a:r>
          <a:r>
            <a:rPr lang="en-US" sz="1500" dirty="0" smtClean="0"/>
            <a:t> </a:t>
          </a:r>
          <a:r>
            <a:rPr lang="en-US" sz="1500" dirty="0" err="1" smtClean="0"/>
            <a:t>interesse</a:t>
          </a:r>
          <a:endParaRPr lang="en-US" sz="1500" dirty="0"/>
        </a:p>
      </dgm:t>
    </dgm:pt>
    <dgm:pt modelId="{B348FD6C-95A1-7C4C-A776-419ABBC275B3}" type="parTrans" cxnId="{78601F97-67BA-B54A-AC4D-F5D595E7530F}">
      <dgm:prSet/>
      <dgm:spPr/>
      <dgm:t>
        <a:bodyPr/>
        <a:lstStyle/>
        <a:p>
          <a:pPr algn="l"/>
          <a:endParaRPr lang="en-US" sz="1500"/>
        </a:p>
      </dgm:t>
    </dgm:pt>
    <dgm:pt modelId="{70CD9ACC-1D25-9746-986B-248027AA30BF}" type="sibTrans" cxnId="{78601F97-67BA-B54A-AC4D-F5D595E7530F}">
      <dgm:prSet custT="1"/>
      <dgm:spPr/>
      <dgm:t>
        <a:bodyPr/>
        <a:lstStyle/>
        <a:p>
          <a:pPr algn="l"/>
          <a:endParaRPr lang="en-US" sz="1500"/>
        </a:p>
      </dgm:t>
    </dgm:pt>
    <dgm:pt modelId="{96343856-4A98-3840-BE6D-4B767B10FAD0}">
      <dgm:prSet phldrT="[Text]" custT="1"/>
      <dgm:spPr/>
      <dgm:t>
        <a:bodyPr/>
        <a:lstStyle/>
        <a:p>
          <a:pPr algn="l"/>
          <a:r>
            <a:rPr lang="en-US" sz="1500" dirty="0" err="1" smtClean="0"/>
            <a:t>Tipos</a:t>
          </a:r>
          <a:r>
            <a:rPr lang="en-US" sz="1500" dirty="0" smtClean="0"/>
            <a:t> de </a:t>
          </a:r>
          <a:r>
            <a:rPr lang="en-US" sz="1500" dirty="0" err="1" smtClean="0"/>
            <a:t>decisão</a:t>
          </a:r>
          <a:r>
            <a:rPr lang="en-US" sz="1500" dirty="0" smtClean="0"/>
            <a:t>:</a:t>
          </a:r>
        </a:p>
        <a:p>
          <a:pPr algn="l"/>
          <a:r>
            <a:rPr lang="en-US" sz="1500" dirty="0" err="1" smtClean="0"/>
            <a:t>Negar</a:t>
          </a:r>
          <a:r>
            <a:rPr lang="en-US" sz="1500" dirty="0" smtClean="0"/>
            <a:t> </a:t>
          </a:r>
          <a:r>
            <a:rPr lang="en-US" sz="1500" dirty="0" err="1" smtClean="0"/>
            <a:t>provimento</a:t>
          </a:r>
          <a:r>
            <a:rPr lang="en-US" sz="1500" dirty="0" smtClean="0"/>
            <a:t> </a:t>
          </a:r>
          <a:r>
            <a:rPr lang="en-US" sz="1500" dirty="0" err="1" smtClean="0"/>
            <a:t>à</a:t>
          </a:r>
          <a:r>
            <a:rPr lang="en-US" sz="1500" dirty="0" smtClean="0"/>
            <a:t> </a:t>
          </a:r>
          <a:r>
            <a:rPr lang="en-US" sz="1500" dirty="0" err="1" smtClean="0"/>
            <a:t>Reclamação</a:t>
          </a:r>
          <a:r>
            <a:rPr lang="en-US" sz="1500" dirty="0" smtClean="0"/>
            <a:t>;</a:t>
          </a:r>
        </a:p>
        <a:p>
          <a:pPr algn="l"/>
          <a:r>
            <a:rPr lang="en-US" sz="1500" dirty="0" err="1" smtClean="0"/>
            <a:t>Acolhimento</a:t>
          </a:r>
          <a:r>
            <a:rPr lang="en-US" sz="1500" dirty="0" smtClean="0"/>
            <a:t> </a:t>
          </a:r>
          <a:r>
            <a:rPr lang="en-US" sz="1500" dirty="0" err="1" smtClean="0"/>
            <a:t>da</a:t>
          </a:r>
          <a:r>
            <a:rPr lang="en-US" sz="1500" dirty="0" smtClean="0"/>
            <a:t> </a:t>
          </a:r>
          <a:r>
            <a:rPr lang="en-US" sz="1500" dirty="0" err="1" smtClean="0"/>
            <a:t>Reclamação</a:t>
          </a:r>
          <a:r>
            <a:rPr lang="en-US" sz="1500" dirty="0" smtClean="0"/>
            <a:t> com a </a:t>
          </a:r>
          <a:r>
            <a:rPr lang="en-US" sz="1500" dirty="0" err="1" smtClean="0"/>
            <a:t>transferência</a:t>
          </a:r>
          <a:r>
            <a:rPr lang="en-US" sz="1500" dirty="0" smtClean="0"/>
            <a:t> do </a:t>
          </a:r>
          <a:r>
            <a:rPr lang="en-US" sz="1500" dirty="0" err="1" smtClean="0"/>
            <a:t>domínio</a:t>
          </a:r>
          <a:r>
            <a:rPr lang="en-US" sz="1500" dirty="0" smtClean="0"/>
            <a:t> </a:t>
          </a:r>
          <a:r>
            <a:rPr lang="en-US" sz="1500" dirty="0" err="1" smtClean="0"/>
            <a:t>para</a:t>
          </a:r>
          <a:r>
            <a:rPr lang="en-US" sz="1500" dirty="0" smtClean="0"/>
            <a:t> </a:t>
          </a:r>
          <a:r>
            <a:rPr lang="en-US" sz="1500" dirty="0" err="1" smtClean="0"/>
            <a:t>o</a:t>
          </a:r>
          <a:r>
            <a:rPr lang="en-US" sz="1500" dirty="0" smtClean="0"/>
            <a:t> </a:t>
          </a:r>
          <a:r>
            <a:rPr lang="en-US" sz="1500" dirty="0" err="1" smtClean="0"/>
            <a:t>Reclamante</a:t>
          </a:r>
          <a:r>
            <a:rPr lang="en-US" sz="1500" dirty="0" smtClean="0"/>
            <a:t>;</a:t>
          </a:r>
        </a:p>
        <a:p>
          <a:pPr algn="l"/>
          <a:r>
            <a:rPr lang="en-US" sz="1500" dirty="0" err="1" smtClean="0"/>
            <a:t>Cancelamento</a:t>
          </a:r>
          <a:r>
            <a:rPr lang="en-US" sz="1500" dirty="0" smtClean="0"/>
            <a:t> do </a:t>
          </a:r>
          <a:r>
            <a:rPr lang="en-US" sz="1500" dirty="0" err="1" smtClean="0"/>
            <a:t>nome</a:t>
          </a:r>
          <a:r>
            <a:rPr lang="en-US" sz="1500" dirty="0" smtClean="0"/>
            <a:t> de </a:t>
          </a:r>
          <a:r>
            <a:rPr lang="en-US" sz="1500" dirty="0" err="1" smtClean="0"/>
            <a:t>domínio</a:t>
          </a:r>
          <a:r>
            <a:rPr lang="en-US" sz="1500" dirty="0" smtClean="0"/>
            <a:t>, se </a:t>
          </a:r>
          <a:r>
            <a:rPr lang="en-US" sz="1500" dirty="0" err="1" smtClean="0"/>
            <a:t>requerido</a:t>
          </a:r>
          <a:r>
            <a:rPr lang="en-US" sz="1500" dirty="0" smtClean="0"/>
            <a:t>.</a:t>
          </a:r>
          <a:endParaRPr lang="en-US" sz="1500" dirty="0"/>
        </a:p>
      </dgm:t>
    </dgm:pt>
    <dgm:pt modelId="{53A59C66-362D-3049-92DC-173D3A517BFD}" type="parTrans" cxnId="{69B2EBDE-0F72-0E45-A68C-C396D7F41537}">
      <dgm:prSet/>
      <dgm:spPr/>
      <dgm:t>
        <a:bodyPr/>
        <a:lstStyle/>
        <a:p>
          <a:pPr algn="l"/>
          <a:endParaRPr lang="en-US" sz="1500"/>
        </a:p>
      </dgm:t>
    </dgm:pt>
    <dgm:pt modelId="{44310E90-5B81-8849-B8A8-6234295B4A2D}" type="sibTrans" cxnId="{69B2EBDE-0F72-0E45-A68C-C396D7F41537}">
      <dgm:prSet custT="1"/>
      <dgm:spPr/>
      <dgm:t>
        <a:bodyPr/>
        <a:lstStyle/>
        <a:p>
          <a:pPr algn="l"/>
          <a:endParaRPr lang="en-US" sz="1500"/>
        </a:p>
      </dgm:t>
    </dgm:pt>
    <dgm:pt modelId="{40CF7AEF-7FA1-4942-9BF5-9389CC265655}">
      <dgm:prSet phldrT="[Text]" custT="1"/>
      <dgm:spPr/>
      <dgm:t>
        <a:bodyPr/>
        <a:lstStyle/>
        <a:p>
          <a:pPr algn="l"/>
          <a:r>
            <a:rPr lang="en-US" sz="1500" dirty="0" err="1" smtClean="0"/>
            <a:t>Nomeação</a:t>
          </a:r>
          <a:r>
            <a:rPr lang="en-US" sz="1500" dirty="0" smtClean="0"/>
            <a:t> </a:t>
          </a:r>
          <a:r>
            <a:rPr lang="en-US" sz="1500" dirty="0" err="1" smtClean="0"/>
            <a:t>do(s</a:t>
          </a:r>
          <a:r>
            <a:rPr lang="en-US" sz="1500" dirty="0" smtClean="0"/>
            <a:t>) </a:t>
          </a:r>
          <a:r>
            <a:rPr lang="en-US" sz="1500" dirty="0" err="1" smtClean="0"/>
            <a:t>Especialista(s</a:t>
          </a:r>
          <a:r>
            <a:rPr lang="en-US" sz="1500" dirty="0" smtClean="0"/>
            <a:t>)</a:t>
          </a:r>
        </a:p>
        <a:p>
          <a:pPr algn="l"/>
          <a:r>
            <a:rPr lang="en-US" sz="1500" dirty="0" err="1" smtClean="0"/>
            <a:t>Assinatura</a:t>
          </a:r>
          <a:r>
            <a:rPr lang="en-US" sz="1500" dirty="0" smtClean="0"/>
            <a:t> de </a:t>
          </a:r>
          <a:r>
            <a:rPr lang="en-US" sz="1500" dirty="0" err="1" smtClean="0"/>
            <a:t>termo</a:t>
          </a:r>
          <a:r>
            <a:rPr lang="en-US" sz="1500" dirty="0" smtClean="0"/>
            <a:t> de </a:t>
          </a:r>
          <a:r>
            <a:rPr lang="en-US" sz="1500" dirty="0" err="1" smtClean="0"/>
            <a:t>independencia/imparcialidade</a:t>
          </a:r>
          <a:endParaRPr lang="en-US" sz="1500" dirty="0" smtClean="0"/>
        </a:p>
        <a:p>
          <a:pPr algn="l"/>
          <a:r>
            <a:rPr lang="en-US" sz="1500" dirty="0" smtClean="0"/>
            <a:t>14 </a:t>
          </a:r>
          <a:r>
            <a:rPr lang="en-US" sz="1500" dirty="0" err="1" smtClean="0"/>
            <a:t>dias</a:t>
          </a:r>
          <a:r>
            <a:rPr lang="en-US" sz="1500" dirty="0" smtClean="0"/>
            <a:t> </a:t>
          </a:r>
          <a:r>
            <a:rPr lang="en-US" sz="1500" dirty="0" err="1" smtClean="0"/>
            <a:t>para</a:t>
          </a:r>
          <a:r>
            <a:rPr lang="en-US" sz="1500" dirty="0" smtClean="0"/>
            <a:t> </a:t>
          </a:r>
          <a:r>
            <a:rPr lang="en-US" sz="1500" dirty="0" err="1" smtClean="0"/>
            <a:t>decisão</a:t>
          </a:r>
          <a:endParaRPr lang="en-US" sz="1500" dirty="0"/>
        </a:p>
      </dgm:t>
    </dgm:pt>
    <dgm:pt modelId="{FB6381E9-1ED6-DC48-A6F6-1DD71D688067}" type="parTrans" cxnId="{6BF7D264-B8C6-9B4F-BD33-FEE4BBB95C32}">
      <dgm:prSet/>
      <dgm:spPr/>
      <dgm:t>
        <a:bodyPr/>
        <a:lstStyle/>
        <a:p>
          <a:pPr algn="l"/>
          <a:endParaRPr lang="en-US" sz="1500"/>
        </a:p>
      </dgm:t>
    </dgm:pt>
    <dgm:pt modelId="{7662176F-2D9B-5042-9A5C-F3BF4586282A}" type="sibTrans" cxnId="{6BF7D264-B8C6-9B4F-BD33-FEE4BBB95C32}">
      <dgm:prSet custT="1"/>
      <dgm:spPr/>
      <dgm:t>
        <a:bodyPr/>
        <a:lstStyle/>
        <a:p>
          <a:pPr algn="l"/>
          <a:endParaRPr lang="en-US" sz="1500"/>
        </a:p>
      </dgm:t>
    </dgm:pt>
    <dgm:pt modelId="{4B61782F-D5CC-F942-BDC1-DD8575970EEA}">
      <dgm:prSet phldrT="[Text]" custT="1"/>
      <dgm:spPr/>
      <dgm:t>
        <a:bodyPr/>
        <a:lstStyle/>
        <a:p>
          <a:pPr algn="l"/>
          <a:r>
            <a:rPr lang="en-US" sz="1500" dirty="0" err="1" smtClean="0"/>
            <a:t>Sem</a:t>
          </a:r>
          <a:r>
            <a:rPr lang="en-US" sz="1500" dirty="0" smtClean="0"/>
            <a:t> </a:t>
          </a:r>
          <a:r>
            <a:rPr lang="en-US" sz="1500" dirty="0" err="1" smtClean="0"/>
            <a:t>processo</a:t>
          </a:r>
          <a:r>
            <a:rPr lang="en-US" sz="1500" dirty="0" smtClean="0"/>
            <a:t> de </a:t>
          </a:r>
          <a:r>
            <a:rPr lang="en-US" sz="1500" dirty="0" err="1" smtClean="0"/>
            <a:t>execução</a:t>
          </a:r>
          <a:r>
            <a:rPr lang="en-US" sz="1500" dirty="0" smtClean="0"/>
            <a:t>;  10 a 15 </a:t>
          </a:r>
          <a:r>
            <a:rPr lang="en-US" sz="1500" dirty="0" err="1" smtClean="0"/>
            <a:t>para</a:t>
          </a:r>
          <a:r>
            <a:rPr lang="en-US" sz="1500" dirty="0" smtClean="0"/>
            <a:t> </a:t>
          </a:r>
          <a:r>
            <a:rPr lang="en-US" sz="1500" dirty="0" err="1" smtClean="0"/>
            <a:t>cumprir</a:t>
          </a:r>
          <a:r>
            <a:rPr lang="en-US" sz="1500" dirty="0" smtClean="0"/>
            <a:t> a </a:t>
          </a:r>
          <a:r>
            <a:rPr lang="en-US" sz="1500" dirty="0" err="1" smtClean="0"/>
            <a:t>decisão</a:t>
          </a:r>
          <a:r>
            <a:rPr lang="en-US" sz="1500" dirty="0" smtClean="0"/>
            <a:t>;</a:t>
          </a:r>
        </a:p>
        <a:p>
          <a:pPr algn="l"/>
          <a:r>
            <a:rPr lang="en-US" sz="1500" dirty="0" err="1" smtClean="0"/>
            <a:t>Pedido</a:t>
          </a:r>
          <a:r>
            <a:rPr lang="en-US" sz="1500" dirty="0" smtClean="0"/>
            <a:t> de </a:t>
          </a:r>
          <a:r>
            <a:rPr lang="en-US" sz="1500" dirty="0" err="1" smtClean="0"/>
            <a:t>esclarecimentos</a:t>
          </a:r>
          <a:r>
            <a:rPr lang="en-US" sz="1500" dirty="0" smtClean="0"/>
            <a:t> (</a:t>
          </a:r>
          <a:r>
            <a:rPr lang="en-US" sz="1500" dirty="0" err="1" smtClean="0"/>
            <a:t>espécie</a:t>
          </a:r>
          <a:r>
            <a:rPr lang="en-US" sz="1500" dirty="0" smtClean="0"/>
            <a:t> de </a:t>
          </a:r>
          <a:r>
            <a:rPr lang="en-US" sz="1500" dirty="0" err="1" smtClean="0"/>
            <a:t>recurso</a:t>
          </a:r>
          <a:r>
            <a:rPr lang="en-US" sz="1500" dirty="0" smtClean="0"/>
            <a:t>)</a:t>
          </a:r>
        </a:p>
      </dgm:t>
    </dgm:pt>
    <dgm:pt modelId="{008AAE8D-7D9C-5143-9C2C-944D2AA2A7B7}" type="parTrans" cxnId="{D3AB30E7-8469-254C-9937-E4F4E231E128}">
      <dgm:prSet/>
      <dgm:spPr/>
      <dgm:t>
        <a:bodyPr/>
        <a:lstStyle/>
        <a:p>
          <a:pPr algn="l"/>
          <a:endParaRPr lang="en-US" sz="1500"/>
        </a:p>
      </dgm:t>
    </dgm:pt>
    <dgm:pt modelId="{74D399C6-652F-BE4C-96F6-EC41A03343D3}" type="sibTrans" cxnId="{D3AB30E7-8469-254C-9937-E4F4E231E128}">
      <dgm:prSet/>
      <dgm:spPr/>
      <dgm:t>
        <a:bodyPr/>
        <a:lstStyle/>
        <a:p>
          <a:pPr algn="l"/>
          <a:endParaRPr lang="en-US" sz="1500"/>
        </a:p>
      </dgm:t>
    </dgm:pt>
    <dgm:pt modelId="{53A3CBEA-FC74-1647-8E86-001B883BD84C}" type="pres">
      <dgm:prSet presAssocID="{4B92CF0F-17EA-BA45-B585-EE552ADB20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AFBD54-281C-2F40-B7B5-41CEE11967CE}" type="pres">
      <dgm:prSet presAssocID="{D3FF4E44-D794-7945-B2B9-A4D1D8424B94}" presName="node" presStyleLbl="node1" presStyleIdx="0" presStyleCnt="7" custScaleX="149839" custScaleY="119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31D5F-4A05-C641-A641-50308D003829}" type="pres">
      <dgm:prSet presAssocID="{47239365-893D-0544-B563-327E84FAC9B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8418EC76-1369-8E49-B454-78955623EDFE}" type="pres">
      <dgm:prSet presAssocID="{47239365-893D-0544-B563-327E84FAC9BE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C18E2D5B-1BC4-E445-9ADC-2351EED58674}" type="pres">
      <dgm:prSet presAssocID="{06A82529-DD19-BE46-887E-05A6787BA815}" presName="node" presStyleLbl="node1" presStyleIdx="1" presStyleCnt="7" custScaleX="103675" custScaleY="120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C3290-0E95-DC41-9189-8EB5FB3AB64C}" type="pres">
      <dgm:prSet presAssocID="{9AA6F223-1F19-FA4C-B6D1-90174FF58D47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C36D242-4DCB-7842-81EB-53621E072D03}" type="pres">
      <dgm:prSet presAssocID="{9AA6F223-1F19-FA4C-B6D1-90174FF58D47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F7044725-48FE-AE44-BB85-8EFD9E756B4A}" type="pres">
      <dgm:prSet presAssocID="{6FA5951B-8678-E440-9281-6A2CEF294FD2}" presName="node" presStyleLbl="node1" presStyleIdx="2" presStyleCnt="7" custScaleX="101324" custScaleY="121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21C56-5055-FF40-954D-AFD28B4CFCF3}" type="pres">
      <dgm:prSet presAssocID="{5F6433F3-9A9B-8D47-8653-49A35C17FCC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BBD6D56-2E89-DE4E-B521-7FF71E59B1C7}" type="pres">
      <dgm:prSet presAssocID="{5F6433F3-9A9B-8D47-8653-49A35C17FCC5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344C8614-4CA1-7343-8CAA-4E0048AB18F3}" type="pres">
      <dgm:prSet presAssocID="{40CF7AEF-7FA1-4942-9BF5-9389CC265655}" presName="node" presStyleLbl="node1" presStyleIdx="3" presStyleCnt="7" custScaleX="137803" custScaleY="117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41C67-284A-C74B-80B1-265713C8986A}" type="pres">
      <dgm:prSet presAssocID="{7662176F-2D9B-5042-9A5C-F3BF4586282A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67D8D05-F5B6-9E44-93EF-074D8451FC2C}" type="pres">
      <dgm:prSet presAssocID="{7662176F-2D9B-5042-9A5C-F3BF4586282A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3CD7A2BC-141A-DE44-B5D0-D76D793101B9}" type="pres">
      <dgm:prSet presAssocID="{E967AA5D-E58E-9E46-8CA8-146A286C7987}" presName="node" presStyleLbl="node1" presStyleIdx="4" presStyleCnt="7" custScaleX="138677" custScaleY="157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BC178-60AB-1B4B-925B-47F6382E8A3E}" type="pres">
      <dgm:prSet presAssocID="{70CD9ACC-1D25-9746-986B-248027AA30BF}" presName="sibTrans" presStyleLbl="sibTrans1D1" presStyleIdx="4" presStyleCnt="6"/>
      <dgm:spPr/>
      <dgm:t>
        <a:bodyPr/>
        <a:lstStyle/>
        <a:p>
          <a:endParaRPr lang="en-US"/>
        </a:p>
      </dgm:t>
    </dgm:pt>
    <dgm:pt modelId="{98CC703B-D101-5F48-B31A-9E81D5EF15F5}" type="pres">
      <dgm:prSet presAssocID="{70CD9ACC-1D25-9746-986B-248027AA30BF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32F7E578-DB77-1540-A62E-8D3CDF445CF8}" type="pres">
      <dgm:prSet presAssocID="{96343856-4A98-3840-BE6D-4B767B10FAD0}" presName="node" presStyleLbl="node1" presStyleIdx="5" presStyleCnt="7" custScaleX="161793" custScaleY="136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9F1D3-8B6C-C349-B244-482BDFE3949C}" type="pres">
      <dgm:prSet presAssocID="{44310E90-5B81-8849-B8A8-6234295B4A2D}" presName="sibTrans" presStyleLbl="sibTrans1D1" presStyleIdx="5" presStyleCnt="6"/>
      <dgm:spPr/>
      <dgm:t>
        <a:bodyPr/>
        <a:lstStyle/>
        <a:p>
          <a:endParaRPr lang="en-US"/>
        </a:p>
      </dgm:t>
    </dgm:pt>
    <dgm:pt modelId="{00DA77A4-9411-924A-B152-9D0B13D0858C}" type="pres">
      <dgm:prSet presAssocID="{44310E90-5B81-8849-B8A8-6234295B4A2D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586C843B-8EB6-4B47-BEF1-CC63B85C378D}" type="pres">
      <dgm:prSet presAssocID="{4B61782F-D5CC-F942-BDC1-DD8575970EEA}" presName="node" presStyleLbl="node1" presStyleIdx="6" presStyleCnt="7" custScaleX="128703" custScaleY="12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352D66-CAF0-124E-8B26-A9BE1689A6CF}" type="presOf" srcId="{44310E90-5B81-8849-B8A8-6234295B4A2D}" destId="{5319F1D3-8B6C-C349-B244-482BDFE3949C}" srcOrd="0" destOrd="0" presId="urn:microsoft.com/office/officeart/2005/8/layout/bProcess3"/>
    <dgm:cxn modelId="{83F0F94C-2C95-6840-A03C-308BCCC01BED}" type="presOf" srcId="{4B61782F-D5CC-F942-BDC1-DD8575970EEA}" destId="{586C843B-8EB6-4B47-BEF1-CC63B85C378D}" srcOrd="0" destOrd="0" presId="urn:microsoft.com/office/officeart/2005/8/layout/bProcess3"/>
    <dgm:cxn modelId="{E33A0626-9295-7447-B226-3FBF93DA563E}" type="presOf" srcId="{40CF7AEF-7FA1-4942-9BF5-9389CC265655}" destId="{344C8614-4CA1-7343-8CAA-4E0048AB18F3}" srcOrd="0" destOrd="0" presId="urn:microsoft.com/office/officeart/2005/8/layout/bProcess3"/>
    <dgm:cxn modelId="{A4CC1537-4BCB-8648-B1E8-4DFFA2256487}" type="presOf" srcId="{5F6433F3-9A9B-8D47-8653-49A35C17FCC5}" destId="{CBBD6D56-2E89-DE4E-B521-7FF71E59B1C7}" srcOrd="1" destOrd="0" presId="urn:microsoft.com/office/officeart/2005/8/layout/bProcess3"/>
    <dgm:cxn modelId="{DA059C17-B126-1D4B-A29C-D1F099E2C4D7}" type="presOf" srcId="{9AA6F223-1F19-FA4C-B6D1-90174FF58D47}" destId="{DBEC3290-0E95-DC41-9189-8EB5FB3AB64C}" srcOrd="0" destOrd="0" presId="urn:microsoft.com/office/officeart/2005/8/layout/bProcess3"/>
    <dgm:cxn modelId="{726F4524-8C0A-8C4B-A2F5-7E2756659805}" type="presOf" srcId="{47239365-893D-0544-B563-327E84FAC9BE}" destId="{8418EC76-1369-8E49-B454-78955623EDFE}" srcOrd="1" destOrd="0" presId="urn:microsoft.com/office/officeart/2005/8/layout/bProcess3"/>
    <dgm:cxn modelId="{75B50584-2986-3943-9A14-DA56D26CEA3A}" type="presOf" srcId="{E967AA5D-E58E-9E46-8CA8-146A286C7987}" destId="{3CD7A2BC-141A-DE44-B5D0-D76D793101B9}" srcOrd="0" destOrd="0" presId="urn:microsoft.com/office/officeart/2005/8/layout/bProcess3"/>
    <dgm:cxn modelId="{8221E421-5FE6-E647-BCF7-01A947B63BA9}" type="presOf" srcId="{9AA6F223-1F19-FA4C-B6D1-90174FF58D47}" destId="{9C36D242-4DCB-7842-81EB-53621E072D03}" srcOrd="1" destOrd="0" presId="urn:microsoft.com/office/officeart/2005/8/layout/bProcess3"/>
    <dgm:cxn modelId="{6FDCD8EF-AA5D-2546-9CA9-67DE9963DEB2}" srcId="{4B92CF0F-17EA-BA45-B585-EE552ADB202C}" destId="{06A82529-DD19-BE46-887E-05A6787BA815}" srcOrd="1" destOrd="0" parTransId="{FE0FA4B0-1921-4B4A-8577-746CB5CA6DF3}" sibTransId="{9AA6F223-1F19-FA4C-B6D1-90174FF58D47}"/>
    <dgm:cxn modelId="{772D7936-0034-D543-A701-CBD196D6AD99}" type="presOf" srcId="{6FA5951B-8678-E440-9281-6A2CEF294FD2}" destId="{F7044725-48FE-AE44-BB85-8EFD9E756B4A}" srcOrd="0" destOrd="0" presId="urn:microsoft.com/office/officeart/2005/8/layout/bProcess3"/>
    <dgm:cxn modelId="{F029E3D2-0AF4-AC4D-BD7A-2926BA4E3192}" type="presOf" srcId="{47239365-893D-0544-B563-327E84FAC9BE}" destId="{3E331D5F-4A05-C641-A641-50308D003829}" srcOrd="0" destOrd="0" presId="urn:microsoft.com/office/officeart/2005/8/layout/bProcess3"/>
    <dgm:cxn modelId="{65517B82-E4A9-1349-A896-D1C97775ACFF}" srcId="{4B92CF0F-17EA-BA45-B585-EE552ADB202C}" destId="{6FA5951B-8678-E440-9281-6A2CEF294FD2}" srcOrd="2" destOrd="0" parTransId="{69E5F491-9F11-B14D-BFBD-C6694EFF4158}" sibTransId="{5F6433F3-9A9B-8D47-8653-49A35C17FCC5}"/>
    <dgm:cxn modelId="{F54026AE-C132-0546-8E2F-D0EF7B1EA817}" type="presOf" srcId="{5F6433F3-9A9B-8D47-8653-49A35C17FCC5}" destId="{47621C56-5055-FF40-954D-AFD28B4CFCF3}" srcOrd="0" destOrd="0" presId="urn:microsoft.com/office/officeart/2005/8/layout/bProcess3"/>
    <dgm:cxn modelId="{FAD2CBF0-20C2-C44A-B2BC-1D7E993E1490}" type="presOf" srcId="{44310E90-5B81-8849-B8A8-6234295B4A2D}" destId="{00DA77A4-9411-924A-B152-9D0B13D0858C}" srcOrd="1" destOrd="0" presId="urn:microsoft.com/office/officeart/2005/8/layout/bProcess3"/>
    <dgm:cxn modelId="{6BF7D264-B8C6-9B4F-BD33-FEE4BBB95C32}" srcId="{4B92CF0F-17EA-BA45-B585-EE552ADB202C}" destId="{40CF7AEF-7FA1-4942-9BF5-9389CC265655}" srcOrd="3" destOrd="0" parTransId="{FB6381E9-1ED6-DC48-A6F6-1DD71D688067}" sibTransId="{7662176F-2D9B-5042-9A5C-F3BF4586282A}"/>
    <dgm:cxn modelId="{F1C97203-AE04-1942-9ADA-01E28BD1A4F1}" type="presOf" srcId="{4B92CF0F-17EA-BA45-B585-EE552ADB202C}" destId="{53A3CBEA-FC74-1647-8E86-001B883BD84C}" srcOrd="0" destOrd="0" presId="urn:microsoft.com/office/officeart/2005/8/layout/bProcess3"/>
    <dgm:cxn modelId="{BFF77C97-37B1-0D4F-9544-56242E788B1F}" type="presOf" srcId="{96343856-4A98-3840-BE6D-4B767B10FAD0}" destId="{32F7E578-DB77-1540-A62E-8D3CDF445CF8}" srcOrd="0" destOrd="0" presId="urn:microsoft.com/office/officeart/2005/8/layout/bProcess3"/>
    <dgm:cxn modelId="{152213B9-E91F-6544-AB0C-BE11BB9085E1}" type="presOf" srcId="{D3FF4E44-D794-7945-B2B9-A4D1D8424B94}" destId="{33AFBD54-281C-2F40-B7B5-41CEE11967CE}" srcOrd="0" destOrd="0" presId="urn:microsoft.com/office/officeart/2005/8/layout/bProcess3"/>
    <dgm:cxn modelId="{69B2EBDE-0F72-0E45-A68C-C396D7F41537}" srcId="{4B92CF0F-17EA-BA45-B585-EE552ADB202C}" destId="{96343856-4A98-3840-BE6D-4B767B10FAD0}" srcOrd="5" destOrd="0" parTransId="{53A59C66-362D-3049-92DC-173D3A517BFD}" sibTransId="{44310E90-5B81-8849-B8A8-6234295B4A2D}"/>
    <dgm:cxn modelId="{DC9322A3-11E1-2D4C-837D-EFA851FD7945}" type="presOf" srcId="{06A82529-DD19-BE46-887E-05A6787BA815}" destId="{C18E2D5B-1BC4-E445-9ADC-2351EED58674}" srcOrd="0" destOrd="0" presId="urn:microsoft.com/office/officeart/2005/8/layout/bProcess3"/>
    <dgm:cxn modelId="{FE95F530-6908-864A-8A8A-7275C241EF55}" type="presOf" srcId="{70CD9ACC-1D25-9746-986B-248027AA30BF}" destId="{98CC703B-D101-5F48-B31A-9E81D5EF15F5}" srcOrd="1" destOrd="0" presId="urn:microsoft.com/office/officeart/2005/8/layout/bProcess3"/>
    <dgm:cxn modelId="{3192D769-BE0D-9941-8036-6634547643A8}" type="presOf" srcId="{7662176F-2D9B-5042-9A5C-F3BF4586282A}" destId="{867D8D05-F5B6-9E44-93EF-074D8451FC2C}" srcOrd="1" destOrd="0" presId="urn:microsoft.com/office/officeart/2005/8/layout/bProcess3"/>
    <dgm:cxn modelId="{543CE783-F990-534B-BE00-897DCCCED885}" type="presOf" srcId="{7662176F-2D9B-5042-9A5C-F3BF4586282A}" destId="{95441C67-284A-C74B-80B1-265713C8986A}" srcOrd="0" destOrd="0" presId="urn:microsoft.com/office/officeart/2005/8/layout/bProcess3"/>
    <dgm:cxn modelId="{DDB96A19-84C7-D647-9058-DA81B14AAAA1}" srcId="{4B92CF0F-17EA-BA45-B585-EE552ADB202C}" destId="{D3FF4E44-D794-7945-B2B9-A4D1D8424B94}" srcOrd="0" destOrd="0" parTransId="{25DE50BF-7FFB-564B-BA60-3C0C5D4A88AC}" sibTransId="{47239365-893D-0544-B563-327E84FAC9BE}"/>
    <dgm:cxn modelId="{D3AB30E7-8469-254C-9937-E4F4E231E128}" srcId="{4B92CF0F-17EA-BA45-B585-EE552ADB202C}" destId="{4B61782F-D5CC-F942-BDC1-DD8575970EEA}" srcOrd="6" destOrd="0" parTransId="{008AAE8D-7D9C-5143-9C2C-944D2AA2A7B7}" sibTransId="{74D399C6-652F-BE4C-96F6-EC41A03343D3}"/>
    <dgm:cxn modelId="{6DA2AA08-3148-E94A-AF3B-40D29F4F94BC}" type="presOf" srcId="{70CD9ACC-1D25-9746-986B-248027AA30BF}" destId="{5FBBC178-60AB-1B4B-925B-47F6382E8A3E}" srcOrd="0" destOrd="0" presId="urn:microsoft.com/office/officeart/2005/8/layout/bProcess3"/>
    <dgm:cxn modelId="{78601F97-67BA-B54A-AC4D-F5D595E7530F}" srcId="{4B92CF0F-17EA-BA45-B585-EE552ADB202C}" destId="{E967AA5D-E58E-9E46-8CA8-146A286C7987}" srcOrd="4" destOrd="0" parTransId="{B348FD6C-95A1-7C4C-A776-419ABBC275B3}" sibTransId="{70CD9ACC-1D25-9746-986B-248027AA30BF}"/>
    <dgm:cxn modelId="{7048997A-1F04-9346-9CAC-D2BF96913F92}" type="presParOf" srcId="{53A3CBEA-FC74-1647-8E86-001B883BD84C}" destId="{33AFBD54-281C-2F40-B7B5-41CEE11967CE}" srcOrd="0" destOrd="0" presId="urn:microsoft.com/office/officeart/2005/8/layout/bProcess3"/>
    <dgm:cxn modelId="{93BE9024-0854-A44A-82B4-22A826F25161}" type="presParOf" srcId="{53A3CBEA-FC74-1647-8E86-001B883BD84C}" destId="{3E331D5F-4A05-C641-A641-50308D003829}" srcOrd="1" destOrd="0" presId="urn:microsoft.com/office/officeart/2005/8/layout/bProcess3"/>
    <dgm:cxn modelId="{485CBC09-060A-0C4F-AE08-B7E35DE25E09}" type="presParOf" srcId="{3E331D5F-4A05-C641-A641-50308D003829}" destId="{8418EC76-1369-8E49-B454-78955623EDFE}" srcOrd="0" destOrd="0" presId="urn:microsoft.com/office/officeart/2005/8/layout/bProcess3"/>
    <dgm:cxn modelId="{41CC41C0-A812-8C4A-84BC-84EFFA5EA0F6}" type="presParOf" srcId="{53A3CBEA-FC74-1647-8E86-001B883BD84C}" destId="{C18E2D5B-1BC4-E445-9ADC-2351EED58674}" srcOrd="2" destOrd="0" presId="urn:microsoft.com/office/officeart/2005/8/layout/bProcess3"/>
    <dgm:cxn modelId="{D5562AC2-31A3-C24E-96F8-BFB9C6815E01}" type="presParOf" srcId="{53A3CBEA-FC74-1647-8E86-001B883BD84C}" destId="{DBEC3290-0E95-DC41-9189-8EB5FB3AB64C}" srcOrd="3" destOrd="0" presId="urn:microsoft.com/office/officeart/2005/8/layout/bProcess3"/>
    <dgm:cxn modelId="{83D7CEE9-8C1D-3B4C-A51A-2F7D61042340}" type="presParOf" srcId="{DBEC3290-0E95-DC41-9189-8EB5FB3AB64C}" destId="{9C36D242-4DCB-7842-81EB-53621E072D03}" srcOrd="0" destOrd="0" presId="urn:microsoft.com/office/officeart/2005/8/layout/bProcess3"/>
    <dgm:cxn modelId="{4D410BAD-4F37-A144-95CC-3DDAAC7270C4}" type="presParOf" srcId="{53A3CBEA-FC74-1647-8E86-001B883BD84C}" destId="{F7044725-48FE-AE44-BB85-8EFD9E756B4A}" srcOrd="4" destOrd="0" presId="urn:microsoft.com/office/officeart/2005/8/layout/bProcess3"/>
    <dgm:cxn modelId="{26736A35-D152-3240-8604-72534F47D38D}" type="presParOf" srcId="{53A3CBEA-FC74-1647-8E86-001B883BD84C}" destId="{47621C56-5055-FF40-954D-AFD28B4CFCF3}" srcOrd="5" destOrd="0" presId="urn:microsoft.com/office/officeart/2005/8/layout/bProcess3"/>
    <dgm:cxn modelId="{2BADECF1-0220-A743-AE42-31DBA476B080}" type="presParOf" srcId="{47621C56-5055-FF40-954D-AFD28B4CFCF3}" destId="{CBBD6D56-2E89-DE4E-B521-7FF71E59B1C7}" srcOrd="0" destOrd="0" presId="urn:microsoft.com/office/officeart/2005/8/layout/bProcess3"/>
    <dgm:cxn modelId="{A0FA27E7-22C0-A14A-8F6A-AF9E6BE11F05}" type="presParOf" srcId="{53A3CBEA-FC74-1647-8E86-001B883BD84C}" destId="{344C8614-4CA1-7343-8CAA-4E0048AB18F3}" srcOrd="6" destOrd="0" presId="urn:microsoft.com/office/officeart/2005/8/layout/bProcess3"/>
    <dgm:cxn modelId="{657370A8-7894-7D48-A92A-3506B0387500}" type="presParOf" srcId="{53A3CBEA-FC74-1647-8E86-001B883BD84C}" destId="{95441C67-284A-C74B-80B1-265713C8986A}" srcOrd="7" destOrd="0" presId="urn:microsoft.com/office/officeart/2005/8/layout/bProcess3"/>
    <dgm:cxn modelId="{FA66C722-8B97-7B42-9BA3-4C07C5384248}" type="presParOf" srcId="{95441C67-284A-C74B-80B1-265713C8986A}" destId="{867D8D05-F5B6-9E44-93EF-074D8451FC2C}" srcOrd="0" destOrd="0" presId="urn:microsoft.com/office/officeart/2005/8/layout/bProcess3"/>
    <dgm:cxn modelId="{C90844E4-DEBE-4647-857E-31FB92DC749C}" type="presParOf" srcId="{53A3CBEA-FC74-1647-8E86-001B883BD84C}" destId="{3CD7A2BC-141A-DE44-B5D0-D76D793101B9}" srcOrd="8" destOrd="0" presId="urn:microsoft.com/office/officeart/2005/8/layout/bProcess3"/>
    <dgm:cxn modelId="{FD5E62BE-EC2C-504B-941A-937281C2B901}" type="presParOf" srcId="{53A3CBEA-FC74-1647-8E86-001B883BD84C}" destId="{5FBBC178-60AB-1B4B-925B-47F6382E8A3E}" srcOrd="9" destOrd="0" presId="urn:microsoft.com/office/officeart/2005/8/layout/bProcess3"/>
    <dgm:cxn modelId="{9DCB5704-64BC-D741-8601-8EAF39F22EF6}" type="presParOf" srcId="{5FBBC178-60AB-1B4B-925B-47F6382E8A3E}" destId="{98CC703B-D101-5F48-B31A-9E81D5EF15F5}" srcOrd="0" destOrd="0" presId="urn:microsoft.com/office/officeart/2005/8/layout/bProcess3"/>
    <dgm:cxn modelId="{F9D7E37F-60A9-9942-8363-73DBDA416B15}" type="presParOf" srcId="{53A3CBEA-FC74-1647-8E86-001B883BD84C}" destId="{32F7E578-DB77-1540-A62E-8D3CDF445CF8}" srcOrd="10" destOrd="0" presId="urn:microsoft.com/office/officeart/2005/8/layout/bProcess3"/>
    <dgm:cxn modelId="{9BA4E419-D43A-EC4A-8731-56928E645F23}" type="presParOf" srcId="{53A3CBEA-FC74-1647-8E86-001B883BD84C}" destId="{5319F1D3-8B6C-C349-B244-482BDFE3949C}" srcOrd="11" destOrd="0" presId="urn:microsoft.com/office/officeart/2005/8/layout/bProcess3"/>
    <dgm:cxn modelId="{DE337C46-B7D5-2F4E-921B-4BE65B3AB5F4}" type="presParOf" srcId="{5319F1D3-8B6C-C349-B244-482BDFE3949C}" destId="{00DA77A4-9411-924A-B152-9D0B13D0858C}" srcOrd="0" destOrd="0" presId="urn:microsoft.com/office/officeart/2005/8/layout/bProcess3"/>
    <dgm:cxn modelId="{34953A52-BFCB-E148-9487-0709D2BF4C84}" type="presParOf" srcId="{53A3CBEA-FC74-1647-8E86-001B883BD84C}" destId="{586C843B-8EB6-4B47-BEF1-CC63B85C378D}" srcOrd="12" destOrd="0" presId="urn:microsoft.com/office/officeart/2005/8/layout/bProcess3"/>
  </dgm:cxnLst>
  <dgm:bg>
    <a:effectLst>
      <a:glow rad="139700">
        <a:schemeClr val="accent6"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31D5F-4A05-C641-A641-50308D003829}">
      <dsp:nvSpPr>
        <dsp:cNvPr id="0" name=""/>
        <dsp:cNvSpPr/>
      </dsp:nvSpPr>
      <dsp:spPr>
        <a:xfrm>
          <a:off x="3484320" y="717291"/>
          <a:ext cx="448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73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96706" y="760612"/>
        <a:ext cx="23966" cy="4798"/>
      </dsp:txXfrm>
    </dsp:sp>
    <dsp:sp modelId="{33AFBD54-281C-2F40-B7B5-41CEE11967CE}">
      <dsp:nvSpPr>
        <dsp:cNvPr id="0" name=""/>
        <dsp:cNvSpPr/>
      </dsp:nvSpPr>
      <dsp:spPr>
        <a:xfrm>
          <a:off x="363350" y="18637"/>
          <a:ext cx="3122769" cy="14887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Reclamação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por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escrito</a:t>
          </a:r>
          <a:r>
            <a:rPr lang="en-US" sz="1500" kern="1200" dirty="0" smtClean="0"/>
            <a:t> (</a:t>
          </a:r>
          <a:r>
            <a:rPr lang="en-US" sz="1500" kern="1200" dirty="0" err="1" smtClean="0"/>
            <a:t>modelo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fornecido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pelo</a:t>
          </a:r>
          <a:r>
            <a:rPr lang="en-US" sz="1500" kern="1200" dirty="0" smtClean="0"/>
            <a:t> Centro);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Envio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por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meios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eletrônicos</a:t>
          </a:r>
          <a:r>
            <a:rPr lang="en-US" sz="1500" kern="1200" dirty="0" smtClean="0"/>
            <a:t>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Escolha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por</a:t>
          </a:r>
          <a:r>
            <a:rPr lang="en-US" sz="1500" kern="1200" dirty="0" smtClean="0"/>
            <a:t> 01 </a:t>
          </a:r>
          <a:r>
            <a:rPr lang="en-US" sz="1500" kern="1200" dirty="0" err="1" smtClean="0"/>
            <a:t>ou</a:t>
          </a:r>
          <a:r>
            <a:rPr lang="en-US" sz="1500" kern="1200" dirty="0" smtClean="0"/>
            <a:t> 03 </a:t>
          </a:r>
          <a:r>
            <a:rPr lang="en-US" sz="1500" kern="1200" dirty="0" err="1" smtClean="0"/>
            <a:t>árbitros</a:t>
          </a:r>
          <a:r>
            <a:rPr lang="en-US" sz="1500" kern="1200" dirty="0" smtClean="0"/>
            <a:t>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Objeto</a:t>
          </a:r>
          <a:r>
            <a:rPr lang="en-US" sz="1500" kern="1200" dirty="0" smtClean="0"/>
            <a:t>: 01 </a:t>
          </a:r>
          <a:r>
            <a:rPr lang="en-US" sz="1500" kern="1200" dirty="0" err="1" smtClean="0"/>
            <a:t>ou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mais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nomes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domínio</a:t>
          </a:r>
          <a:endParaRPr lang="en-US" sz="1500" kern="1200" dirty="0"/>
        </a:p>
      </dsp:txBody>
      <dsp:txXfrm>
        <a:off x="363350" y="18637"/>
        <a:ext cx="3122769" cy="1488748"/>
      </dsp:txXfrm>
    </dsp:sp>
    <dsp:sp modelId="{DBEC3290-0E95-DC41-9189-8EB5FB3AB64C}">
      <dsp:nvSpPr>
        <dsp:cNvPr id="0" name=""/>
        <dsp:cNvSpPr/>
      </dsp:nvSpPr>
      <dsp:spPr>
        <a:xfrm>
          <a:off x="6124333" y="717291"/>
          <a:ext cx="448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73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336719" y="760612"/>
        <a:ext cx="23966" cy="4798"/>
      </dsp:txXfrm>
    </dsp:sp>
    <dsp:sp modelId="{C18E2D5B-1BC4-E445-9ADC-2351EED58674}">
      <dsp:nvSpPr>
        <dsp:cNvPr id="0" name=""/>
        <dsp:cNvSpPr/>
      </dsp:nvSpPr>
      <dsp:spPr>
        <a:xfrm>
          <a:off x="3965459" y="12654"/>
          <a:ext cx="2160673" cy="15007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Recebimento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Reclamação</a:t>
          </a:r>
          <a:r>
            <a:rPr lang="en-US" sz="1500" kern="1200" dirty="0" smtClean="0"/>
            <a:t> + </a:t>
          </a:r>
          <a:r>
            <a:rPr lang="en-US" sz="1500" kern="1200" dirty="0" err="1" smtClean="0"/>
            <a:t>bloqueio</a:t>
          </a:r>
          <a:r>
            <a:rPr lang="en-US" sz="1500" kern="1200" dirty="0" smtClean="0"/>
            <a:t> do </a:t>
          </a:r>
          <a:r>
            <a:rPr lang="en-US" sz="1500" kern="1200" dirty="0" err="1" smtClean="0"/>
            <a:t>nome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domínio</a:t>
          </a:r>
          <a:r>
            <a:rPr lang="en-US" sz="1500" kern="1200" dirty="0" smtClean="0"/>
            <a:t>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Solicitação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informação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Registro.br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3965459" y="12654"/>
        <a:ext cx="2160673" cy="1500715"/>
      </dsp:txXfrm>
    </dsp:sp>
    <dsp:sp modelId="{47621C56-5055-FF40-954D-AFD28B4CFCF3}">
      <dsp:nvSpPr>
        <dsp:cNvPr id="0" name=""/>
        <dsp:cNvSpPr/>
      </dsp:nvSpPr>
      <dsp:spPr>
        <a:xfrm>
          <a:off x="1799315" y="1518497"/>
          <a:ext cx="5861995" cy="702836"/>
        </a:xfrm>
        <a:custGeom>
          <a:avLst/>
          <a:gdLst/>
          <a:ahLst/>
          <a:cxnLst/>
          <a:rect l="0" t="0" r="0" b="0"/>
          <a:pathLst>
            <a:path>
              <a:moveTo>
                <a:pt x="5861995" y="0"/>
              </a:moveTo>
              <a:lnTo>
                <a:pt x="5861995" y="368518"/>
              </a:lnTo>
              <a:lnTo>
                <a:pt x="0" y="368518"/>
              </a:lnTo>
              <a:lnTo>
                <a:pt x="0" y="702836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582620" y="1867516"/>
        <a:ext cx="295385" cy="4798"/>
      </dsp:txXfrm>
    </dsp:sp>
    <dsp:sp modelId="{F7044725-48FE-AE44-BB85-8EFD9E756B4A}">
      <dsp:nvSpPr>
        <dsp:cNvPr id="0" name=""/>
        <dsp:cNvSpPr/>
      </dsp:nvSpPr>
      <dsp:spPr>
        <a:xfrm>
          <a:off x="6605472" y="5726"/>
          <a:ext cx="2111676" cy="15145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Citação</a:t>
          </a:r>
          <a:r>
            <a:rPr lang="en-US" sz="1500" kern="1200" dirty="0" smtClean="0"/>
            <a:t> do </a:t>
          </a:r>
          <a:r>
            <a:rPr lang="en-US" sz="1500" kern="1200" dirty="0" err="1" smtClean="0"/>
            <a:t>Reclamado</a:t>
          </a:r>
          <a:r>
            <a:rPr lang="en-US" sz="1500" kern="1200" dirty="0" smtClean="0"/>
            <a:t> (20 </a:t>
          </a:r>
          <a:r>
            <a:rPr lang="en-US" sz="1500" kern="1200" dirty="0" err="1" smtClean="0"/>
            <a:t>dia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para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respostas</a:t>
          </a:r>
          <a:r>
            <a:rPr lang="en-US" sz="1500" kern="1200" dirty="0" smtClean="0"/>
            <a:t>);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Oportunidade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transação</a:t>
          </a: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Revelia</a:t>
          </a:r>
          <a:r>
            <a:rPr lang="en-US" sz="1500" kern="1200" dirty="0" smtClean="0"/>
            <a:t> – </a:t>
          </a:r>
          <a:r>
            <a:rPr lang="en-US" sz="1500" kern="1200" dirty="0" err="1" smtClean="0"/>
            <a:t>efeitos</a:t>
          </a:r>
          <a:endParaRPr lang="en-US" sz="1500" kern="1200" dirty="0"/>
        </a:p>
      </dsp:txBody>
      <dsp:txXfrm>
        <a:off x="6605472" y="5726"/>
        <a:ext cx="2111676" cy="1514570"/>
      </dsp:txXfrm>
    </dsp:sp>
    <dsp:sp modelId="{95441C67-284A-C74B-80B1-265713C8986A}">
      <dsp:nvSpPr>
        <dsp:cNvPr id="0" name=""/>
        <dsp:cNvSpPr/>
      </dsp:nvSpPr>
      <dsp:spPr>
        <a:xfrm>
          <a:off x="3233480" y="2940777"/>
          <a:ext cx="448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73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45866" y="2984098"/>
        <a:ext cx="23966" cy="4798"/>
      </dsp:txXfrm>
    </dsp:sp>
    <dsp:sp modelId="{344C8614-4CA1-7343-8CAA-4E0048AB18F3}">
      <dsp:nvSpPr>
        <dsp:cNvPr id="0" name=""/>
        <dsp:cNvSpPr/>
      </dsp:nvSpPr>
      <dsp:spPr>
        <a:xfrm>
          <a:off x="363350" y="2253733"/>
          <a:ext cx="2871929" cy="14655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Nomeação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do(s</a:t>
          </a:r>
          <a:r>
            <a:rPr lang="en-US" sz="1500" kern="1200" dirty="0" smtClean="0"/>
            <a:t>) </a:t>
          </a:r>
          <a:r>
            <a:rPr lang="en-US" sz="1500" kern="1200" dirty="0" err="1" smtClean="0"/>
            <a:t>Especialista(s</a:t>
          </a:r>
          <a:r>
            <a:rPr lang="en-US" sz="1500" kern="1200" dirty="0" smtClean="0"/>
            <a:t>)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Assinatura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termo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independencia/imparcialidade</a:t>
          </a: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14 </a:t>
          </a:r>
          <a:r>
            <a:rPr lang="en-US" sz="1500" kern="1200" dirty="0" err="1" smtClean="0"/>
            <a:t>dias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para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decisão</a:t>
          </a:r>
          <a:endParaRPr lang="en-US" sz="1500" kern="1200" dirty="0"/>
        </a:p>
      </dsp:txBody>
      <dsp:txXfrm>
        <a:off x="363350" y="2253733"/>
        <a:ext cx="2871929" cy="1465527"/>
      </dsp:txXfrm>
    </dsp:sp>
    <dsp:sp modelId="{5FBBC178-60AB-1B4B-925B-47F6382E8A3E}">
      <dsp:nvSpPr>
        <dsp:cNvPr id="0" name=""/>
        <dsp:cNvSpPr/>
      </dsp:nvSpPr>
      <dsp:spPr>
        <a:xfrm>
          <a:off x="2049301" y="3971559"/>
          <a:ext cx="3110390" cy="448739"/>
        </a:xfrm>
        <a:custGeom>
          <a:avLst/>
          <a:gdLst/>
          <a:ahLst/>
          <a:cxnLst/>
          <a:rect l="0" t="0" r="0" b="0"/>
          <a:pathLst>
            <a:path>
              <a:moveTo>
                <a:pt x="3110390" y="0"/>
              </a:moveTo>
              <a:lnTo>
                <a:pt x="3110390" y="241469"/>
              </a:lnTo>
              <a:lnTo>
                <a:pt x="0" y="241469"/>
              </a:lnTo>
              <a:lnTo>
                <a:pt x="0" y="448739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525818" y="4193529"/>
        <a:ext cx="157355" cy="4798"/>
      </dsp:txXfrm>
    </dsp:sp>
    <dsp:sp modelId="{3CD7A2BC-141A-DE44-B5D0-D76D793101B9}">
      <dsp:nvSpPr>
        <dsp:cNvPr id="0" name=""/>
        <dsp:cNvSpPr/>
      </dsp:nvSpPr>
      <dsp:spPr>
        <a:xfrm>
          <a:off x="3714619" y="1999636"/>
          <a:ext cx="2890144" cy="19737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Critérios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julgamento</a:t>
          </a:r>
          <a:r>
            <a:rPr lang="en-US" sz="1500" kern="1200" dirty="0" smtClean="0"/>
            <a:t>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registro/uso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má-fé</a:t>
          </a:r>
          <a:r>
            <a:rPr lang="en-US" sz="1500" kern="1200" dirty="0" smtClean="0"/>
            <a:t>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Domínio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identico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ou</a:t>
          </a:r>
          <a:r>
            <a:rPr lang="en-US" sz="1500" kern="1200" dirty="0" smtClean="0"/>
            <a:t> similar a </a:t>
          </a:r>
          <a:r>
            <a:rPr lang="en-US" sz="1500" kern="1200" dirty="0" err="1" smtClean="0"/>
            <a:t>marca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titularidade</a:t>
          </a:r>
          <a:r>
            <a:rPr lang="en-US" sz="1500" kern="1200" dirty="0" smtClean="0"/>
            <a:t> do </a:t>
          </a:r>
          <a:r>
            <a:rPr lang="en-US" sz="1500" kern="1200" dirty="0" err="1" smtClean="0"/>
            <a:t>Reclamante</a:t>
          </a:r>
          <a:r>
            <a:rPr lang="en-US" sz="1500" kern="1200" dirty="0" smtClean="0"/>
            <a:t>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Reclamdo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não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possui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direitos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legítimo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interesse</a:t>
          </a:r>
          <a:endParaRPr lang="en-US" sz="1500" kern="1200" dirty="0"/>
        </a:p>
      </dsp:txBody>
      <dsp:txXfrm>
        <a:off x="3714619" y="1999636"/>
        <a:ext cx="2890144" cy="1973722"/>
      </dsp:txXfrm>
    </dsp:sp>
    <dsp:sp modelId="{5319F1D3-8B6C-C349-B244-482BDFE3949C}">
      <dsp:nvSpPr>
        <dsp:cNvPr id="0" name=""/>
        <dsp:cNvSpPr/>
      </dsp:nvSpPr>
      <dsp:spPr>
        <a:xfrm>
          <a:off x="3733451" y="5257515"/>
          <a:ext cx="448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73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45838" y="5300836"/>
        <a:ext cx="23966" cy="4798"/>
      </dsp:txXfrm>
    </dsp:sp>
    <dsp:sp modelId="{32F7E578-DB77-1540-A62E-8D3CDF445CF8}">
      <dsp:nvSpPr>
        <dsp:cNvPr id="0" name=""/>
        <dsp:cNvSpPr/>
      </dsp:nvSpPr>
      <dsp:spPr>
        <a:xfrm>
          <a:off x="363350" y="4452698"/>
          <a:ext cx="3371901" cy="17010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Tipos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decisão</a:t>
          </a:r>
          <a:r>
            <a:rPr lang="en-US" sz="1500" kern="1200" dirty="0" smtClean="0"/>
            <a:t>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Negar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provimento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à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Reclamação</a:t>
          </a:r>
          <a:r>
            <a:rPr lang="en-US" sz="1500" kern="1200" dirty="0" smtClean="0"/>
            <a:t>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Acolhimento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Reclamação</a:t>
          </a:r>
          <a:r>
            <a:rPr lang="en-US" sz="1500" kern="1200" dirty="0" smtClean="0"/>
            <a:t> com a </a:t>
          </a:r>
          <a:r>
            <a:rPr lang="en-US" sz="1500" kern="1200" dirty="0" err="1" smtClean="0"/>
            <a:t>transferência</a:t>
          </a:r>
          <a:r>
            <a:rPr lang="en-US" sz="1500" kern="1200" dirty="0" smtClean="0"/>
            <a:t> do </a:t>
          </a:r>
          <a:r>
            <a:rPr lang="en-US" sz="1500" kern="1200" dirty="0" err="1" smtClean="0"/>
            <a:t>domínio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para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Reclamante</a:t>
          </a:r>
          <a:r>
            <a:rPr lang="en-US" sz="1500" kern="1200" dirty="0" smtClean="0"/>
            <a:t>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Cancelamento</a:t>
          </a:r>
          <a:r>
            <a:rPr lang="en-US" sz="1500" kern="1200" dirty="0" smtClean="0"/>
            <a:t> do </a:t>
          </a:r>
          <a:r>
            <a:rPr lang="en-US" sz="1500" kern="1200" dirty="0" err="1" smtClean="0"/>
            <a:t>nome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domínio</a:t>
          </a:r>
          <a:r>
            <a:rPr lang="en-US" sz="1500" kern="1200" dirty="0" smtClean="0"/>
            <a:t>, se </a:t>
          </a:r>
          <a:r>
            <a:rPr lang="en-US" sz="1500" kern="1200" dirty="0" err="1" smtClean="0"/>
            <a:t>requerido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363350" y="4452698"/>
        <a:ext cx="3371901" cy="1701074"/>
      </dsp:txXfrm>
    </dsp:sp>
    <dsp:sp modelId="{586C843B-8EB6-4B47-BEF1-CC63B85C378D}">
      <dsp:nvSpPr>
        <dsp:cNvPr id="0" name=""/>
        <dsp:cNvSpPr/>
      </dsp:nvSpPr>
      <dsp:spPr>
        <a:xfrm>
          <a:off x="4214591" y="4500215"/>
          <a:ext cx="2682277" cy="16060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Sem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processo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execução</a:t>
          </a:r>
          <a:r>
            <a:rPr lang="en-US" sz="1500" kern="1200" dirty="0" smtClean="0"/>
            <a:t>;  10 a 15 </a:t>
          </a:r>
          <a:r>
            <a:rPr lang="en-US" sz="1500" kern="1200" dirty="0" err="1" smtClean="0"/>
            <a:t>para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cumprir</a:t>
          </a:r>
          <a:r>
            <a:rPr lang="en-US" sz="1500" kern="1200" dirty="0" smtClean="0"/>
            <a:t> a </a:t>
          </a:r>
          <a:r>
            <a:rPr lang="en-US" sz="1500" kern="1200" dirty="0" err="1" smtClean="0"/>
            <a:t>decisão</a:t>
          </a:r>
          <a:r>
            <a:rPr lang="en-US" sz="1500" kern="1200" dirty="0" smtClean="0"/>
            <a:t>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Pedido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esclarecimentos</a:t>
          </a:r>
          <a:r>
            <a:rPr lang="en-US" sz="1500" kern="1200" dirty="0" smtClean="0"/>
            <a:t> (</a:t>
          </a:r>
          <a:r>
            <a:rPr lang="en-US" sz="1500" kern="1200" dirty="0" err="1" smtClean="0"/>
            <a:t>espécie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recurso</a:t>
          </a:r>
          <a:r>
            <a:rPr lang="en-US" sz="1500" kern="1200" dirty="0" smtClean="0"/>
            <a:t>)</a:t>
          </a:r>
        </a:p>
      </dsp:txBody>
      <dsp:txXfrm>
        <a:off x="4214591" y="4500215"/>
        <a:ext cx="2682277" cy="160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B92F-6A1C-B94F-A3EF-657CBE4972BB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9D4DB-4D93-684A-9CD4-676613217B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TomorrowNow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oferecia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serviços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suporte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técnico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icluindo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sistemas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PeopleSoft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JD Edwards;</a:t>
            </a:r>
          </a:p>
          <a:p>
            <a:r>
              <a:rPr lang="en-US" baseline="0" dirty="0" err="1" smtClean="0"/>
              <a:t>TomorrowNow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site de </a:t>
            </a:r>
            <a:r>
              <a:rPr lang="en-US" baseline="0" dirty="0" err="1" smtClean="0"/>
              <a:t>clientes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oracle (</a:t>
            </a:r>
            <a:r>
              <a:rPr lang="en-US" baseline="0" dirty="0" err="1" smtClean="0"/>
              <a:t>Oracle`s</a:t>
            </a:r>
            <a:r>
              <a:rPr lang="en-US" baseline="0" dirty="0" smtClean="0"/>
              <a:t> Costumer Connection technical support)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baixar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inúmeros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documentos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incluindo</a:t>
            </a:r>
            <a:r>
              <a:rPr lang="en-US" baseline="0" dirty="0" smtClean="0"/>
              <a:t> material de </a:t>
            </a:r>
            <a:r>
              <a:rPr lang="en-US" baseline="0" dirty="0" err="1" smtClean="0"/>
              <a:t>suporte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clientes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licença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D4DB-4D93-684A-9CD4-676613217BD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1BA5BA-12BF-204F-B269-7E2B03F62EFE}" type="slidenum">
              <a:rPr lang="pt-BR"/>
              <a:pPr/>
              <a:t>20</a:t>
            </a:fld>
            <a:endParaRPr lang="pt-B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/>
              <a:t>http://www.bloomberg.com/news/2014-09-03/apple-google-resume-mediation-in-antitrust-case-over-hiring.html</a:t>
            </a:r>
          </a:p>
          <a:p>
            <a:pPr eaLnBrk="1" hangingPunct="1"/>
            <a:r>
              <a:rPr lang="pt-BR" dirty="0"/>
              <a:t>http://www.theregister.co.uk/2014/09/04/adobe_apple_google_and_intel_back_to_mediation/</a:t>
            </a:r>
          </a:p>
          <a:p>
            <a:pPr eaLnBrk="1" hangingPunct="1"/>
            <a:r>
              <a:rPr lang="pt-BR" dirty="0"/>
              <a:t>http://www.cnet.com/news/apple-google-appeal-settlement-rejection-in-wage-fixing-case/</a:t>
            </a:r>
          </a:p>
          <a:p>
            <a:pPr eaLnBrk="1" hangingPunct="1"/>
            <a:r>
              <a:rPr lang="pt-BR" dirty="0"/>
              <a:t>http://en.wikipedia.org/wiki/High-Tech_Employee_Antitrust_Litigation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http://blog.cionet.com/2012/07/13/litiges-informatiques-linteret-de-la-mediation-conventionnelle/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D4DB-4D93-684A-9CD4-676613217BD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x-none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FFFAC1-02F9-344F-B958-3A3EEA853FF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7C5EC6-844E-0E44-91F5-3D9572521A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omexdobrasil.com/a-china-ensina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1997/05/12/business/ibm-and-fujitsu-agree-to-end-arbitration.html" TargetMode="External"/><Relationship Id="rId2" Type="http://schemas.openxmlformats.org/officeDocument/2006/relationships/hyperlink" Target="http://www.law.berkeley.edu/journals/btlj/articles/vol3/stork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3970608"/>
            <a:ext cx="2381250" cy="5715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b="1" dirty="0" err="1" smtClean="0">
                <a:latin typeface="Calibri"/>
                <a:cs typeface="Calibri"/>
              </a:rPr>
              <a:t>Mediação</a:t>
            </a:r>
            <a:r>
              <a:rPr lang="en-US" b="1" dirty="0" smtClean="0">
                <a:latin typeface="Calibri"/>
                <a:cs typeface="Calibri"/>
              </a:rPr>
              <a:t> de </a:t>
            </a:r>
            <a:r>
              <a:rPr lang="en-US" b="1" dirty="0" err="1" smtClean="0">
                <a:latin typeface="Calibri"/>
                <a:cs typeface="Calibri"/>
              </a:rPr>
              <a:t>Conflitos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em</a:t>
            </a:r>
            <a:r>
              <a:rPr lang="en-US" b="1" dirty="0" smtClean="0">
                <a:latin typeface="Calibri"/>
                <a:cs typeface="Calibri"/>
              </a:rPr>
              <a:t> TI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57200" y="4842804"/>
            <a:ext cx="8305800" cy="1143000"/>
          </a:xfrm>
          <a:prstGeom prst="rect">
            <a:avLst/>
          </a:prstGeom>
          <a:effectLst/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TI Rio – 12/03/15</a:t>
            </a:r>
            <a:endParaRPr kumimoji="0" lang="en-US" sz="240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b="1" dirty="0" err="1" smtClean="0">
                <a:latin typeface="Calbri"/>
                <a:cs typeface="Calbri"/>
              </a:rPr>
              <a:t>Arbitragem</a:t>
            </a:r>
            <a:endParaRPr lang="en-US" b="1" dirty="0">
              <a:latin typeface="Calbri"/>
              <a:cs typeface="Cal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82542"/>
              </p:ext>
            </p:extLst>
          </p:nvPr>
        </p:nvGraphicFramePr>
        <p:xfrm>
          <a:off x="457198" y="1397000"/>
          <a:ext cx="8305800" cy="360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2"/>
                <a:gridCol w="1498598"/>
                <a:gridCol w="1384300"/>
                <a:gridCol w="1485902"/>
                <a:gridCol w="1465943"/>
                <a:gridCol w="1201055"/>
              </a:tblGrid>
              <a:tr h="107518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Arbitragem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Mediação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Conciliação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Negociação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Opinião</a:t>
                      </a:r>
                      <a:endParaRPr lang="pt-BR" dirty="0"/>
                    </a:p>
                  </a:txBody>
                  <a:tcPr/>
                </a:tc>
              </a:tr>
              <a:tr h="622925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Decisão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Facilitação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Acordo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Transação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Conselho</a:t>
                      </a:r>
                      <a:endParaRPr lang="pt-BR" dirty="0"/>
                    </a:p>
                  </a:txBody>
                  <a:tcPr/>
                </a:tc>
              </a:tr>
              <a:tr h="622925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Julgamento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Interface inteligente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Estímulo a concessões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Barganha instruída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</a:t>
                      </a:r>
                      <a:endParaRPr lang="pt-BR" dirty="0"/>
                    </a:p>
                  </a:txBody>
                  <a:tcPr/>
                </a:tc>
              </a:tr>
              <a:tr h="622925"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Laudo vinculante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Discussão organizada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“acordo”, ou negativa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“contrato”, ou negativa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Parecer</a:t>
                      </a:r>
                      <a:endParaRPr lang="pt-BR" dirty="0"/>
                    </a:p>
                  </a:txBody>
                  <a:tcPr/>
                </a:tc>
              </a:tr>
              <a:tr h="62292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672736"/>
            <a:ext cx="9144000" cy="40010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Arbitragem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- </a:t>
            </a:r>
            <a:r>
              <a:rPr lang="en-US" sz="2400" dirty="0" smtClean="0"/>
              <a:t>Lei 9.307, de 1996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Art. 1° </a:t>
            </a:r>
            <a:r>
              <a:rPr lang="en-US" sz="2400" dirty="0" err="1" smtClean="0"/>
              <a:t>c/c</a:t>
            </a:r>
            <a:r>
              <a:rPr lang="en-US" sz="2400" dirty="0" smtClean="0"/>
              <a:t> Art. 3°: </a:t>
            </a:r>
            <a:r>
              <a:rPr lang="en-US" sz="2400" dirty="0" err="1" smtClean="0"/>
              <a:t>autonomia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vontade</a:t>
            </a:r>
            <a:r>
              <a:rPr lang="en-US" sz="2400" dirty="0" smtClean="0"/>
              <a:t> – </a:t>
            </a:r>
            <a:r>
              <a:rPr lang="en-US" sz="2400" dirty="0" err="1" smtClean="0"/>
              <a:t>acordo</a:t>
            </a:r>
            <a:r>
              <a:rPr lang="en-US" sz="2400" dirty="0" smtClean="0"/>
              <a:t> 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Art. 4°, §2°: </a:t>
            </a:r>
            <a:r>
              <a:rPr lang="en-US" sz="2400" dirty="0" err="1" smtClean="0"/>
              <a:t>condições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validade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contrato</a:t>
            </a:r>
            <a:r>
              <a:rPr lang="en-US" sz="2400" dirty="0" smtClean="0"/>
              <a:t> de </a:t>
            </a:r>
            <a:r>
              <a:rPr lang="en-US" sz="2400" dirty="0" err="1" smtClean="0"/>
              <a:t>adesão</a:t>
            </a:r>
            <a:endParaRPr lang="en-US" sz="2400" dirty="0" smtClean="0"/>
          </a:p>
          <a:p>
            <a:pPr lvl="1"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Cláusula compromissória cheia/em preto (art. 5); cláusula compromissória vazia/e branco (art.6) 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 Termo de arbitragem = ata de missão (art. 19)</a:t>
            </a:r>
            <a:endParaRPr lang="en-US" sz="2400" dirty="0" smtClean="0"/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Art. 31. </a:t>
            </a:r>
            <a:r>
              <a:rPr lang="en-US" sz="2400" dirty="0" err="1" smtClean="0"/>
              <a:t>sentença</a:t>
            </a:r>
            <a:r>
              <a:rPr lang="en-US" sz="2400" dirty="0" smtClean="0"/>
              <a:t> arbitral é </a:t>
            </a:r>
            <a:r>
              <a:rPr lang="en-US" sz="2400" dirty="0" err="1" smtClean="0"/>
              <a:t>equiparada</a:t>
            </a:r>
            <a:r>
              <a:rPr lang="en-US" sz="2400" dirty="0" smtClean="0"/>
              <a:t> a </a:t>
            </a:r>
            <a:r>
              <a:rPr lang="en-US" sz="2400" dirty="0" err="1" smtClean="0"/>
              <a:t>sentença</a:t>
            </a:r>
            <a:r>
              <a:rPr lang="en-US" sz="2400" dirty="0" smtClean="0"/>
              <a:t> judicial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485" y="4673831"/>
            <a:ext cx="79828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“A </a:t>
            </a:r>
            <a:r>
              <a:rPr lang="pt-BR" dirty="0"/>
              <a:t>Lei nº. 9.307/96, que regulamenta a arbitragem, estabelece que este</a:t>
            </a:r>
          </a:p>
          <a:p>
            <a:r>
              <a:rPr lang="pt-BR" dirty="0"/>
              <a:t>procedimento pode ser empregado para resolver conflitos relativos a direitos</a:t>
            </a:r>
          </a:p>
          <a:p>
            <a:r>
              <a:rPr lang="pt-BR" dirty="0"/>
              <a:t>patrimoniais disponíveis. Assim, os contratos, </a:t>
            </a:r>
            <a:r>
              <a:rPr lang="pt-BR" dirty="0" smtClean="0"/>
              <a:t>(...), </a:t>
            </a:r>
            <a:r>
              <a:rPr lang="pt-BR" dirty="0"/>
              <a:t>a </a:t>
            </a:r>
            <a:r>
              <a:rPr lang="pt-BR" dirty="0">
                <a:solidFill>
                  <a:srgbClr val="FFFF00"/>
                </a:solidFill>
              </a:rPr>
              <a:t>informática</a:t>
            </a:r>
            <a:r>
              <a:rPr lang="pt-BR" dirty="0"/>
              <a:t>, </a:t>
            </a:r>
            <a:r>
              <a:rPr lang="pt-BR" dirty="0" smtClean="0"/>
              <a:t>(...) </a:t>
            </a:r>
            <a:r>
              <a:rPr lang="pt-BR" dirty="0"/>
              <a:t>as marcas e patentes, a posse, </a:t>
            </a:r>
            <a:r>
              <a:rPr lang="pt-BR" dirty="0" smtClean="0"/>
              <a:t>a propriedade </a:t>
            </a:r>
            <a:r>
              <a:rPr lang="pt-BR" dirty="0"/>
              <a:t>intelectual, </a:t>
            </a:r>
            <a:r>
              <a:rPr lang="pt-BR" dirty="0" smtClean="0"/>
              <a:t>(...) </a:t>
            </a:r>
            <a:r>
              <a:rPr lang="pt-BR" dirty="0"/>
              <a:t>a responsabilidade civil, a sociedade comercial e </a:t>
            </a:r>
            <a:r>
              <a:rPr lang="pt-BR" dirty="0" smtClean="0"/>
              <a:t>por ações</a:t>
            </a:r>
            <a:r>
              <a:rPr lang="pt-BR" dirty="0"/>
              <a:t>, são exemplos de áreas passíveis de arbitragem.” </a:t>
            </a:r>
            <a:r>
              <a:rPr lang="pt-BR" sz="1200" dirty="0"/>
              <a:t>(http://</a:t>
            </a:r>
            <a:r>
              <a:rPr lang="pt-BR" sz="1200" dirty="0" smtClean="0"/>
              <a:t>intertemas.unitoledo.br/revista/index.php/ETIC/article/viewFile/2442/1966)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0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SACI (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Sistema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Administrativo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de 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Conflitos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de Internet 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Relativos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 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Nomes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de 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Domínio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sob o NIC.BR)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é </a:t>
            </a:r>
            <a:r>
              <a:rPr lang="en-US" sz="2400" dirty="0" err="1" smtClean="0"/>
              <a:t>arbitragem</a:t>
            </a:r>
            <a:r>
              <a:rPr lang="en-US" sz="2400" dirty="0" smtClean="0"/>
              <a:t> – </a:t>
            </a:r>
            <a:r>
              <a:rPr lang="en-US" sz="2400" dirty="0" err="1" smtClean="0"/>
              <a:t>não</a:t>
            </a:r>
            <a:r>
              <a:rPr lang="en-US" sz="2400" dirty="0" smtClean="0"/>
              <a:t> impede as </a:t>
            </a:r>
            <a:r>
              <a:rPr lang="en-US" sz="2400" dirty="0" err="1" smtClean="0"/>
              <a:t>partes</a:t>
            </a:r>
            <a:r>
              <a:rPr lang="en-US" sz="2400" dirty="0" smtClean="0"/>
              <a:t> de </a:t>
            </a:r>
            <a:r>
              <a:rPr lang="en-US" sz="2400" dirty="0" err="1" smtClean="0"/>
              <a:t>irem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Judiciário</a:t>
            </a:r>
            <a:endParaRPr lang="en-US" sz="2400" dirty="0" smtClean="0"/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Inspirado</a:t>
            </a:r>
            <a:r>
              <a:rPr lang="en-US" sz="2400" dirty="0" smtClean="0"/>
              <a:t> na UDRP da ICANN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Aplicável</a:t>
            </a:r>
            <a:r>
              <a:rPr lang="en-US" sz="2400" dirty="0" smtClean="0"/>
              <a:t> a </a:t>
            </a:r>
            <a:r>
              <a:rPr lang="en-US" sz="2400" dirty="0" err="1" smtClean="0"/>
              <a:t>domínios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registrados</a:t>
            </a:r>
            <a:r>
              <a:rPr lang="en-US" sz="2400" dirty="0" smtClean="0"/>
              <a:t> a </a:t>
            </a:r>
            <a:r>
              <a:rPr lang="en-US" sz="2400" dirty="0" err="1" smtClean="0"/>
              <a:t>partir</a:t>
            </a:r>
            <a:r>
              <a:rPr lang="en-US" sz="2400" dirty="0" smtClean="0"/>
              <a:t> de </a:t>
            </a:r>
            <a:r>
              <a:rPr lang="en-US" sz="2400" dirty="0" err="1" smtClean="0"/>
              <a:t>outubro</a:t>
            </a:r>
            <a:r>
              <a:rPr lang="en-US" sz="2400" dirty="0" smtClean="0"/>
              <a:t>/2010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Procedimento</a:t>
            </a:r>
            <a:r>
              <a:rPr lang="en-US" sz="2400" dirty="0" smtClean="0"/>
              <a:t> simples e </a:t>
            </a:r>
            <a:r>
              <a:rPr lang="en-US" sz="2400" dirty="0" err="1" smtClean="0"/>
              <a:t>barato</a:t>
            </a:r>
            <a:endParaRPr lang="en-US" sz="2400" dirty="0" smtClean="0"/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Centros</a:t>
            </a:r>
            <a:r>
              <a:rPr lang="en-US" sz="2400" dirty="0" smtClean="0"/>
              <a:t> </a:t>
            </a:r>
            <a:r>
              <a:rPr lang="en-US" sz="2400" dirty="0" err="1" smtClean="0"/>
              <a:t>credenciados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Nic.br: ABPI; CCBC; OMPI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38100" y="304800"/>
          <a:ext cx="9080500" cy="615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20513" y="2599868"/>
            <a:ext cx="892552" cy="36612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vert" wrap="square" rtlCol="0">
            <a:prstTxWarp prst="textNoShape">
              <a:avLst/>
            </a:prstTxWarp>
            <a:spAutoFit/>
          </a:bodyPr>
          <a:lstStyle/>
          <a:p>
            <a:r>
              <a:rPr lang="en-US" sz="4600" b="1" dirty="0" smtClean="0"/>
              <a:t>SACI- </a:t>
            </a:r>
            <a:r>
              <a:rPr lang="en-US" sz="4600" b="1" dirty="0" err="1" smtClean="0"/>
              <a:t>Adm</a:t>
            </a:r>
            <a:endParaRPr lang="en-US" sz="4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628" y="493485"/>
            <a:ext cx="654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Mediação: procedimento básico</a:t>
            </a:r>
            <a:endParaRPr lang="pt-BR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5257" y="2044949"/>
            <a:ext cx="41147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pt-BR" dirty="0" smtClean="0"/>
              <a:t>Acordada a mediação;</a:t>
            </a:r>
            <a:endParaRPr lang="pt-BR" dirty="0"/>
          </a:p>
          <a:p>
            <a:pPr marL="342900" indent="-342900">
              <a:buAutoNum type="arabicParenR"/>
            </a:pPr>
            <a:r>
              <a:rPr lang="pt-BR" dirty="0" smtClean="0"/>
              <a:t>Acordado o mediador;</a:t>
            </a:r>
          </a:p>
          <a:p>
            <a:pPr marL="342900" indent="-342900">
              <a:buAutoNum type="arabicParenR"/>
            </a:pPr>
            <a:r>
              <a:rPr lang="pt-BR" dirty="0" smtClean="0"/>
              <a:t>Assinado Termo de Mediação;</a:t>
            </a:r>
          </a:p>
          <a:p>
            <a:pPr marL="342900" indent="-342900">
              <a:buAutoNum type="arabicParenR"/>
            </a:pPr>
            <a:r>
              <a:rPr lang="pt-BR" dirty="0" smtClean="0"/>
              <a:t>Reunião de informações;</a:t>
            </a:r>
          </a:p>
          <a:p>
            <a:pPr marL="342900" indent="-342900">
              <a:buAutoNum type="arabicParenR"/>
            </a:pPr>
            <a:r>
              <a:rPr lang="pt-BR" dirty="0" smtClean="0"/>
              <a:t>Delimitação do problema; </a:t>
            </a:r>
          </a:p>
          <a:p>
            <a:pPr marL="342900" indent="-342900">
              <a:buAutoNum type="arabicParenR"/>
            </a:pPr>
            <a:r>
              <a:rPr lang="pt-BR" dirty="0" smtClean="0"/>
              <a:t>Levantamento de opções;</a:t>
            </a:r>
          </a:p>
          <a:p>
            <a:pPr marL="342900" indent="-342900">
              <a:buAutoNum type="arabicParenR"/>
            </a:pPr>
            <a:r>
              <a:rPr lang="pt-BR" dirty="0" smtClean="0"/>
              <a:t>Reavaliação de interesses;</a:t>
            </a:r>
          </a:p>
          <a:p>
            <a:pPr marL="342900" indent="-342900">
              <a:buAutoNum type="arabicParenR"/>
            </a:pPr>
            <a:r>
              <a:rPr lang="pt-BR" dirty="0" smtClean="0"/>
              <a:t>Discussão de alternativas;</a:t>
            </a:r>
          </a:p>
          <a:p>
            <a:pPr marL="342900" indent="-342900">
              <a:buAutoNum type="arabicParenR"/>
            </a:pPr>
            <a:r>
              <a:rPr lang="pt-BR" dirty="0" smtClean="0"/>
              <a:t>Negociação de condições;</a:t>
            </a:r>
          </a:p>
          <a:p>
            <a:pPr marL="342900" indent="-342900">
              <a:buAutoNum type="arabicParenR"/>
            </a:pPr>
            <a:r>
              <a:rPr lang="pt-BR" dirty="0" smtClean="0"/>
              <a:t>Formalização.</a:t>
            </a:r>
          </a:p>
          <a:p>
            <a:pPr marL="342900" indent="-342900">
              <a:buAutoNum type="arabicParenR"/>
            </a:pPr>
            <a:endParaRPr lang="pt-BR" dirty="0" smtClean="0"/>
          </a:p>
          <a:p>
            <a:pPr marL="342900" indent="-342900">
              <a:buAutoNum type="arabicParenR"/>
            </a:pP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4746169" y="1494971"/>
            <a:ext cx="3773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Estratégias:</a:t>
            </a:r>
          </a:p>
          <a:p>
            <a:endParaRPr lang="pt-BR" dirty="0"/>
          </a:p>
          <a:p>
            <a:pPr marL="342900" indent="-342900">
              <a:buAutoNum type="arabicParenR"/>
            </a:pPr>
            <a:r>
              <a:rPr lang="pt-BR" dirty="0" smtClean="0"/>
              <a:t>Incentivar cooperação mútua;</a:t>
            </a:r>
          </a:p>
          <a:p>
            <a:pPr marL="342900" indent="-342900">
              <a:buAutoNum type="arabicParenR"/>
            </a:pPr>
            <a:r>
              <a:rPr lang="pt-BR" dirty="0" smtClean="0"/>
              <a:t>Explicar o procedimento;</a:t>
            </a:r>
          </a:p>
          <a:p>
            <a:pPr marL="342900" indent="-342900">
              <a:buAutoNum type="arabicParenR"/>
            </a:pPr>
            <a:r>
              <a:rPr lang="pt-BR" dirty="0" smtClean="0"/>
              <a:t>Equalizar informações básicas;</a:t>
            </a:r>
          </a:p>
          <a:p>
            <a:pPr marL="342900" indent="-342900">
              <a:buAutoNum type="arabicParenR"/>
            </a:pPr>
            <a:r>
              <a:rPr lang="pt-BR" dirty="0" smtClean="0"/>
              <a:t>Definir metas satisfatórias;</a:t>
            </a:r>
          </a:p>
          <a:p>
            <a:pPr marL="342900" indent="-342900">
              <a:buAutoNum type="arabicParenR"/>
            </a:pPr>
            <a:r>
              <a:rPr lang="pt-BR" dirty="0" smtClean="0"/>
              <a:t>Estimular transparência;</a:t>
            </a:r>
          </a:p>
          <a:p>
            <a:pPr marL="342900" indent="-342900">
              <a:buAutoNum type="arabicParenR"/>
            </a:pPr>
            <a:r>
              <a:rPr lang="pt-BR" dirty="0" smtClean="0"/>
              <a:t>Focar no que é plausível;</a:t>
            </a:r>
          </a:p>
          <a:p>
            <a:pPr marL="342900" indent="-342900">
              <a:buAutoNum type="arabicParenR"/>
            </a:pPr>
            <a:r>
              <a:rPr lang="pt-BR" dirty="0" smtClean="0"/>
              <a:t>Selecionar /testar a melhor </a:t>
            </a:r>
            <a:r>
              <a:rPr lang="pt-BR" dirty="0" err="1" smtClean="0"/>
              <a:t>idéia</a:t>
            </a:r>
            <a:r>
              <a:rPr lang="pt-BR" dirty="0" smtClean="0"/>
              <a:t>;</a:t>
            </a:r>
          </a:p>
          <a:p>
            <a:pPr marL="342900" indent="-342900">
              <a:buAutoNum type="arabicParenR"/>
            </a:pPr>
            <a:r>
              <a:rPr lang="pt-BR" dirty="0" smtClean="0"/>
              <a:t>Destacar prós e contras;</a:t>
            </a:r>
          </a:p>
          <a:p>
            <a:pPr marL="342900" indent="-342900">
              <a:buAutoNum type="arabicParenR"/>
            </a:pPr>
            <a:r>
              <a:rPr lang="pt-BR" dirty="0" smtClean="0"/>
              <a:t>Acordar compromissos;</a:t>
            </a:r>
          </a:p>
          <a:p>
            <a:pPr marL="342900" indent="-342900">
              <a:buAutoNum type="arabicParenR"/>
            </a:pPr>
            <a:r>
              <a:rPr lang="pt-BR" dirty="0" smtClean="0"/>
              <a:t>Prever mudanças e soluções.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515258" y="1494971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Sequência – exemplo: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38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628" y="493485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Conciliação</a:t>
            </a:r>
            <a:r>
              <a:rPr lang="pt-BR" sz="3600" dirty="0" smtClean="0"/>
              <a:t>: procedimento básico</a:t>
            </a:r>
            <a:endParaRPr lang="pt-BR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5257" y="2044949"/>
            <a:ext cx="4114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pt-BR" dirty="0" smtClean="0"/>
              <a:t>Recebimento da solicitação;</a:t>
            </a:r>
            <a:endParaRPr lang="pt-BR" dirty="0"/>
          </a:p>
          <a:p>
            <a:pPr marL="342900" indent="-342900">
              <a:buAutoNum type="arabicParenR"/>
            </a:pPr>
            <a:r>
              <a:rPr lang="pt-BR" dirty="0" smtClean="0"/>
              <a:t>Agendada a sessão;</a:t>
            </a:r>
            <a:endParaRPr lang="pt-BR" dirty="0" smtClean="0"/>
          </a:p>
          <a:p>
            <a:pPr marL="342900" indent="-342900">
              <a:buAutoNum type="arabicParenR"/>
            </a:pPr>
            <a:r>
              <a:rPr lang="pt-BR" dirty="0" smtClean="0"/>
              <a:t>Realização da sessão;</a:t>
            </a:r>
            <a:endParaRPr lang="pt-BR" dirty="0" smtClean="0"/>
          </a:p>
          <a:p>
            <a:pPr marL="342900" indent="-342900">
              <a:buAutoNum type="arabicParenR"/>
            </a:pPr>
            <a:r>
              <a:rPr lang="pt-BR" dirty="0" smtClean="0"/>
              <a:t>Ata da sessão / acordo. 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4746169" y="1494971"/>
            <a:ext cx="3773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Estratégias:</a:t>
            </a:r>
          </a:p>
          <a:p>
            <a:endParaRPr lang="pt-BR" dirty="0"/>
          </a:p>
          <a:p>
            <a:pPr marL="342900" indent="-342900">
              <a:buAutoNum type="arabicParenR"/>
            </a:pPr>
            <a:r>
              <a:rPr lang="pt-BR" dirty="0" smtClean="0"/>
              <a:t>Estimular convergência.;</a:t>
            </a:r>
          </a:p>
          <a:p>
            <a:pPr marL="342900" indent="-342900">
              <a:buAutoNum type="arabicParenR"/>
            </a:pPr>
            <a:r>
              <a:rPr lang="pt-BR" dirty="0" smtClean="0"/>
              <a:t>Formalizar acordo/divergência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515258" y="1494971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Sequência – exemplo: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2000" r="13571" b="10000"/>
          <a:stretch/>
        </p:blipFill>
        <p:spPr bwMode="auto">
          <a:xfrm>
            <a:off x="4833257" y="1436914"/>
            <a:ext cx="4194629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628" y="610382"/>
            <a:ext cx="809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Centro  de Arbitragem de Conflitos de Consumo de Lisboa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11095" r="13453" b="10810"/>
          <a:stretch/>
        </p:blipFill>
        <p:spPr bwMode="auto">
          <a:xfrm>
            <a:off x="232230" y="1436913"/>
            <a:ext cx="4601028" cy="49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1" y="270431"/>
            <a:ext cx="8636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Vem da China exemplo para economizar dinheiro, tempo e energia em disputas entre empresas. </a:t>
            </a:r>
            <a:r>
              <a:rPr lang="pt-BR" sz="1600" dirty="0" smtClean="0"/>
              <a:t>(...) Wu </a:t>
            </a:r>
            <a:r>
              <a:rPr lang="pt-BR" sz="1600" dirty="0" err="1"/>
              <a:t>Aiying</a:t>
            </a:r>
            <a:r>
              <a:rPr lang="pt-BR" sz="1600" dirty="0"/>
              <a:t>, ministra da Justiça da </a:t>
            </a:r>
            <a:r>
              <a:rPr lang="pt-BR" sz="1600" u="sng" dirty="0"/>
              <a:t>China, revela que, em um ano, mais de </a:t>
            </a:r>
            <a:r>
              <a:rPr lang="pt-BR" sz="1600" u="sng" dirty="0" smtClean="0"/>
              <a:t> sete </a:t>
            </a:r>
            <a:r>
              <a:rPr lang="pt-BR" sz="1600" u="sng" dirty="0"/>
              <a:t>milhões de casos são resolvidos em seu país por meio da mediação de conflitos, apresentando taxa de sucesso de 96%. Lá, surgiram recentemente mais de 31 mil novas organizações dedicadas à mediação. Nos Estados Unidos o método tem sido largamente utilizado e 90% das mil maiores empresas americanas utilizam a mediação</a:t>
            </a:r>
            <a:r>
              <a:rPr lang="pt-BR" sz="1600" dirty="0"/>
              <a:t>, resolvendo desavenças de forma a economizar dinheiro, alcançar resultados mais satisfatórios e preservar bons relacionamentos</a:t>
            </a:r>
            <a:r>
              <a:rPr lang="pt-BR" sz="1600" dirty="0" smtClean="0"/>
              <a:t>.</a:t>
            </a:r>
          </a:p>
          <a:p>
            <a:endParaRPr lang="pt-BR" sz="1600" dirty="0"/>
          </a:p>
          <a:p>
            <a:r>
              <a:rPr lang="pt-BR" sz="1600" dirty="0"/>
              <a:t>No Brasil, o que se tem de novo advém do Estado. O Judiciário, com a Resolução nº 125 do Conselho Nacional de Justiça, implementou em 2010 a </a:t>
            </a:r>
            <a:r>
              <a:rPr lang="pt-BR" sz="1600" u="sng" dirty="0"/>
              <a:t>política judiciária nacional de tratamento adequado dos conflitos. A partir desta regra o magistrado ganha incentivos para indicar a mediação aos casos sob sua responsabilidade, e os encaminhamentos passam a integrar o rol de critérios de merecimento para a promoção dos juízes</a:t>
            </a:r>
            <a:r>
              <a:rPr lang="pt-BR" sz="1600" dirty="0" smtClean="0"/>
              <a:t>. (...)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Casos em que a mediação não é recomendada são relativamente poucos. E exemplos de sua </a:t>
            </a:r>
            <a:r>
              <a:rPr lang="pt-BR" sz="1600" dirty="0">
                <a:solidFill>
                  <a:srgbClr val="FFFF00"/>
                </a:solidFill>
              </a:rPr>
              <a:t>aplicação no âmbito empresarial </a:t>
            </a:r>
            <a:r>
              <a:rPr lang="pt-BR" sz="1600" dirty="0"/>
              <a:t>variam desde a indústria de alimentos, passando por franquias de toda espécie, companhias de seguro, corretoras, planos de saúde, máquinas, transporte, mineração, construção, siderurgia, telecomunicação, </a:t>
            </a:r>
            <a:r>
              <a:rPr lang="pt-BR" sz="1600" dirty="0">
                <a:solidFill>
                  <a:srgbClr val="FFFF00"/>
                </a:solidFill>
              </a:rPr>
              <a:t>informática</a:t>
            </a:r>
            <a:r>
              <a:rPr lang="pt-BR" sz="1600" dirty="0"/>
              <a:t>, moda, comércio e energia</a:t>
            </a:r>
            <a:r>
              <a:rPr lang="pt-BR" sz="1600" dirty="0" smtClean="0"/>
              <a:t>.” </a:t>
            </a:r>
            <a:r>
              <a:rPr lang="pt-BR" sz="1400" dirty="0" smtClean="0"/>
              <a:t> Fonte</a:t>
            </a:r>
            <a:r>
              <a:rPr lang="pt-BR" sz="1400" dirty="0"/>
              <a:t>: </a:t>
            </a:r>
            <a:r>
              <a:rPr lang="pt-BR" sz="1400" dirty="0" err="1">
                <a:hlinkClick r:id="rId2"/>
              </a:rPr>
              <a:t>Comex</a:t>
            </a:r>
            <a:r>
              <a:rPr lang="pt-BR" sz="1400" dirty="0">
                <a:hlinkClick r:id="rId2"/>
              </a:rPr>
              <a:t> do Brasil</a:t>
            </a:r>
            <a:endParaRPr lang="pt-BR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78971" y="5167086"/>
            <a:ext cx="811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 Mediação parece ser uma resposta mais completa à problemática dos complexos conflitos atuais da sociedade pós-moderna, da sociedade da </a:t>
            </a:r>
            <a:r>
              <a:rPr lang="pt-BR" sz="1600" dirty="0">
                <a:solidFill>
                  <a:srgbClr val="FFFF00"/>
                </a:solidFill>
              </a:rPr>
              <a:t>informática</a:t>
            </a:r>
            <a:r>
              <a:rPr lang="pt-BR" sz="1600" dirty="0"/>
              <a:t>, da sociedade do espetáculo, da sociedade da nova era, da sociedade das comunicações de massa e outras denominações que se possam dar ao momento em que vivemos, neste começo de século XXI</a:t>
            </a:r>
            <a:r>
              <a:rPr lang="pt-BR" sz="1600" dirty="0" smtClean="0"/>
              <a:t>. (</a:t>
            </a:r>
            <a:r>
              <a:rPr lang="pt-BR" sz="1600" dirty="0"/>
              <a:t>http://www.usjt.br/cursos/direito/arquivos/dogmatica.pdf ) 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079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33757"/>
            <a:ext cx="8305800" cy="165236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pt-BR" b="1" dirty="0">
                <a:latin typeface="Calibri"/>
                <a:cs typeface="Calibri"/>
              </a:rPr>
              <a:t>Mediação em TI: experiências e </a:t>
            </a:r>
            <a:r>
              <a:rPr lang="pt-BR" b="1" dirty="0" smtClean="0">
                <a:latin typeface="Calibri"/>
                <a:cs typeface="Calibri"/>
              </a:rPr>
              <a:t>tendências </a:t>
            </a:r>
            <a:endParaRPr lang="pt-BR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5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02" y="380386"/>
            <a:ext cx="1339942" cy="12671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0" y="1793897"/>
            <a:ext cx="170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 </a:t>
            </a:r>
            <a:r>
              <a:rPr lang="en-US" dirty="0" err="1" smtClean="0"/>
              <a:t>compra</a:t>
            </a:r>
            <a:r>
              <a:rPr lang="en-US" dirty="0" smtClean="0"/>
              <a:t> </a:t>
            </a:r>
            <a:r>
              <a:rPr lang="en-US" dirty="0" err="1" smtClean="0"/>
              <a:t>TomorrowNow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467794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Oracle </a:t>
            </a:r>
            <a:r>
              <a:rPr lang="en-US" dirty="0" err="1" smtClean="0"/>
              <a:t>compra</a:t>
            </a:r>
            <a:r>
              <a:rPr lang="en-US" dirty="0" smtClean="0"/>
              <a:t> PeopleSoft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5322" y="406795"/>
            <a:ext cx="262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Oracle </a:t>
            </a:r>
            <a:r>
              <a:rPr lang="en-US" dirty="0" err="1" smtClean="0"/>
              <a:t>propõe</a:t>
            </a:r>
            <a:r>
              <a:rPr lang="en-US" dirty="0" smtClean="0"/>
              <a:t> </a:t>
            </a:r>
            <a:r>
              <a:rPr lang="en-US" dirty="0" err="1" smtClean="0"/>
              <a:t>ação</a:t>
            </a:r>
            <a:r>
              <a:rPr lang="en-US" dirty="0" smtClean="0"/>
              <a:t> contra SAP e </a:t>
            </a:r>
            <a:r>
              <a:rPr lang="en-US" dirty="0" err="1" smtClean="0"/>
              <a:t>TomorrowNow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pirataria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7000" y="411762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 </a:t>
            </a:r>
            <a:r>
              <a:rPr lang="en-US" dirty="0" err="1" smtClean="0"/>
              <a:t>diz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TorrowNow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</a:t>
            </a:r>
            <a:r>
              <a:rPr lang="en-US" dirty="0" err="1" smtClean="0"/>
              <a:t>contratada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prestar</a:t>
            </a:r>
            <a:r>
              <a:rPr lang="en-US" dirty="0" smtClean="0"/>
              <a:t> suporte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0909" y="5641121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concordam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limitar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ação</a:t>
            </a:r>
            <a:r>
              <a:rPr lang="en-US" dirty="0" smtClean="0"/>
              <a:t> a </a:t>
            </a:r>
            <a:r>
              <a:rPr lang="en-US" dirty="0" err="1" smtClean="0"/>
              <a:t>direitos</a:t>
            </a:r>
            <a:r>
              <a:rPr lang="en-US" dirty="0" smtClean="0"/>
              <a:t> </a:t>
            </a:r>
            <a:r>
              <a:rPr lang="en-US" dirty="0" err="1" smtClean="0"/>
              <a:t>autorais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5482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 </a:t>
            </a:r>
            <a:r>
              <a:rPr lang="en-US" dirty="0" err="1" smtClean="0"/>
              <a:t>admite</a:t>
            </a:r>
            <a:r>
              <a:rPr lang="en-US" dirty="0" smtClean="0"/>
              <a:t> </a:t>
            </a:r>
            <a:r>
              <a:rPr lang="en-US" dirty="0" err="1" smtClean="0"/>
              <a:t>violação</a:t>
            </a:r>
            <a:r>
              <a:rPr lang="en-US" dirty="0" smtClean="0"/>
              <a:t> de </a:t>
            </a:r>
            <a:r>
              <a:rPr lang="en-US" dirty="0" err="1" smtClean="0"/>
              <a:t>direitos</a:t>
            </a:r>
            <a:r>
              <a:rPr lang="en-US" dirty="0" smtClean="0"/>
              <a:t> </a:t>
            </a:r>
            <a:r>
              <a:rPr lang="en-US" dirty="0" err="1" smtClean="0"/>
              <a:t>autorais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39462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Definição</a:t>
            </a:r>
            <a:r>
              <a:rPr lang="en-US" dirty="0" smtClean="0"/>
              <a:t> dos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um </a:t>
            </a:r>
            <a:r>
              <a:rPr lang="en-US" dirty="0" err="1" smtClean="0"/>
              <a:t>júri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0125" y="1691966"/>
            <a:ext cx="171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 </a:t>
            </a:r>
            <a:r>
              <a:rPr lang="en-US" dirty="0" err="1" smtClean="0"/>
              <a:t>encerra</a:t>
            </a:r>
            <a:r>
              <a:rPr lang="en-US" dirty="0" smtClean="0"/>
              <a:t>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TomorrowNow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29300" y="51888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Juiz concede </a:t>
            </a:r>
            <a:r>
              <a:rPr lang="en-US" dirty="0" err="1" smtClean="0"/>
              <a:t>recurso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SAP – </a:t>
            </a:r>
            <a:r>
              <a:rPr lang="en-US" dirty="0" err="1" smtClean="0"/>
              <a:t>anula</a:t>
            </a:r>
            <a:r>
              <a:rPr lang="en-US" dirty="0" smtClean="0"/>
              <a:t> valor $1.3bi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173989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2014: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</a:t>
            </a:r>
            <a:r>
              <a:rPr lang="en-US" dirty="0" err="1" smtClean="0"/>
              <a:t>acordo</a:t>
            </a:r>
            <a:r>
              <a:rPr lang="en-US" dirty="0" smtClean="0"/>
              <a:t> $359mi + </a:t>
            </a:r>
            <a:r>
              <a:rPr lang="en-US" dirty="0" err="1" smtClean="0"/>
              <a:t>juros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5317956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Novembro</a:t>
            </a:r>
            <a:r>
              <a:rPr lang="en-US" dirty="0" smtClean="0"/>
              <a:t>: </a:t>
            </a:r>
            <a:r>
              <a:rPr lang="en-US" dirty="0" err="1" smtClean="0"/>
              <a:t>condenação</a:t>
            </a:r>
            <a:r>
              <a:rPr lang="en-US" dirty="0" smtClean="0"/>
              <a:t> da SAP </a:t>
            </a:r>
            <a:r>
              <a:rPr lang="en-US" dirty="0" err="1" smtClean="0"/>
              <a:t>em</a:t>
            </a:r>
            <a:r>
              <a:rPr lang="en-US" dirty="0" smtClean="0"/>
              <a:t> $1.3bi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3032562"/>
            <a:ext cx="9144000" cy="1588"/>
          </a:xfrm>
          <a:prstGeom prst="line">
            <a:avLst/>
          </a:prstGeom>
          <a:ln w="317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583905">
            <a:off x="467445" y="2807070"/>
            <a:ext cx="741732" cy="3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2005</a:t>
            </a:r>
            <a:endParaRPr lang="en-US" sz="1900" b="1" dirty="0"/>
          </a:p>
        </p:txBody>
      </p:sp>
      <p:sp>
        <p:nvSpPr>
          <p:cNvPr id="17" name="TextBox 16"/>
          <p:cNvSpPr txBox="1"/>
          <p:nvPr/>
        </p:nvSpPr>
        <p:spPr>
          <a:xfrm rot="19583905">
            <a:off x="1821837" y="2807069"/>
            <a:ext cx="741732" cy="3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2007</a:t>
            </a:r>
            <a:endParaRPr lang="en-US" sz="1900" b="1" dirty="0"/>
          </a:p>
        </p:txBody>
      </p:sp>
      <p:sp>
        <p:nvSpPr>
          <p:cNvPr id="18" name="TextBox 17"/>
          <p:cNvSpPr txBox="1"/>
          <p:nvPr/>
        </p:nvSpPr>
        <p:spPr>
          <a:xfrm rot="19583905">
            <a:off x="3053740" y="2807070"/>
            <a:ext cx="741732" cy="3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2008</a:t>
            </a:r>
            <a:endParaRPr lang="en-US" sz="1900" b="1" dirty="0"/>
          </a:p>
        </p:txBody>
      </p:sp>
      <p:sp>
        <p:nvSpPr>
          <p:cNvPr id="19" name="TextBox 18"/>
          <p:cNvSpPr txBox="1"/>
          <p:nvPr/>
        </p:nvSpPr>
        <p:spPr>
          <a:xfrm rot="19583905">
            <a:off x="4514235" y="2807069"/>
            <a:ext cx="741732" cy="3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2010</a:t>
            </a:r>
            <a:endParaRPr lang="en-US" sz="1900" b="1" dirty="0"/>
          </a:p>
        </p:txBody>
      </p:sp>
      <p:sp>
        <p:nvSpPr>
          <p:cNvPr id="20" name="TextBox 19"/>
          <p:cNvSpPr txBox="1"/>
          <p:nvPr/>
        </p:nvSpPr>
        <p:spPr>
          <a:xfrm rot="19583905">
            <a:off x="5691430" y="2807071"/>
            <a:ext cx="741732" cy="3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2011</a:t>
            </a:r>
            <a:endParaRPr lang="en-US" sz="1900" b="1" dirty="0"/>
          </a:p>
        </p:txBody>
      </p:sp>
      <p:sp>
        <p:nvSpPr>
          <p:cNvPr id="21" name="TextBox 20"/>
          <p:cNvSpPr txBox="1"/>
          <p:nvPr/>
        </p:nvSpPr>
        <p:spPr>
          <a:xfrm rot="19583905">
            <a:off x="7380531" y="2807071"/>
            <a:ext cx="741732" cy="3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2014</a:t>
            </a:r>
            <a:endParaRPr lang="en-US" sz="19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533155" y="2670661"/>
            <a:ext cx="460869" cy="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1506840" y="2274331"/>
            <a:ext cx="1253533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3308266" y="2704160"/>
            <a:ext cx="392285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5114666" y="2034062"/>
            <a:ext cx="1734065" cy="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7464169" y="2643662"/>
            <a:ext cx="514867" cy="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71876" y="3362676"/>
            <a:ext cx="310444" cy="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1843262" y="3700200"/>
            <a:ext cx="987076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637924" y="3421626"/>
            <a:ext cx="528556" cy="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35400" y="40679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Juiz </a:t>
            </a:r>
            <a:r>
              <a:rPr lang="en-US" dirty="0" err="1" smtClean="0"/>
              <a:t>manda</a:t>
            </a:r>
            <a:r>
              <a:rPr lang="en-US" dirty="0" smtClean="0"/>
              <a:t> 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mediação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195423" y="1303716"/>
            <a:ext cx="0" cy="34464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rved Right Arrow 45"/>
          <p:cNvSpPr/>
          <p:nvPr/>
        </p:nvSpPr>
        <p:spPr>
          <a:xfrm>
            <a:off x="489426" y="4717792"/>
            <a:ext cx="907574" cy="1352550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Left Arrow 46"/>
          <p:cNvSpPr/>
          <p:nvPr/>
        </p:nvSpPr>
        <p:spPr>
          <a:xfrm>
            <a:off x="6476999" y="3685906"/>
            <a:ext cx="571501" cy="1031886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Left Arrow 47"/>
          <p:cNvSpPr/>
          <p:nvPr/>
        </p:nvSpPr>
        <p:spPr>
          <a:xfrm>
            <a:off x="6476999" y="4777679"/>
            <a:ext cx="571501" cy="1031886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02" y="519374"/>
            <a:ext cx="1317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Oracle </a:t>
            </a:r>
            <a:endParaRPr lang="en-US" sz="2800" b="1" dirty="0" smtClean="0"/>
          </a:p>
          <a:p>
            <a:r>
              <a:rPr lang="en-US" sz="2800" b="1" i="1" dirty="0" smtClean="0"/>
              <a:t>v</a:t>
            </a:r>
            <a:r>
              <a:rPr lang="en-US" sz="2800" b="1" i="1" dirty="0"/>
              <a:t>. </a:t>
            </a:r>
            <a:r>
              <a:rPr lang="en-US" sz="2800" b="1" dirty="0" smtClean="0"/>
              <a:t>SAP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33757"/>
            <a:ext cx="8305800" cy="165236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Agenda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" y="3699804"/>
            <a:ext cx="87249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114300" indent="-114300"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Histórico</a:t>
            </a:r>
            <a:r>
              <a:rPr lang="en-US" sz="2400" b="1" dirty="0" smtClean="0">
                <a:latin typeface="Calibri"/>
                <a:cs typeface="Calibri"/>
              </a:rPr>
              <a:t> da </a:t>
            </a:r>
            <a:r>
              <a:rPr lang="en-US" sz="2400" b="1" dirty="0" err="1" smtClean="0">
                <a:latin typeface="Calibri"/>
                <a:cs typeface="Calibri"/>
              </a:rPr>
              <a:t>Solução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Alternativa</a:t>
            </a:r>
            <a:r>
              <a:rPr lang="en-US" sz="2400" b="1" dirty="0" smtClean="0">
                <a:latin typeface="Calibri"/>
                <a:cs typeface="Calibri"/>
              </a:rPr>
              <a:t> de </a:t>
            </a:r>
            <a:r>
              <a:rPr lang="en-US" sz="2400" b="1" dirty="0" err="1" smtClean="0">
                <a:latin typeface="Calibri"/>
                <a:cs typeface="Calibri"/>
              </a:rPr>
              <a:t>Conflitos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em</a:t>
            </a:r>
            <a:r>
              <a:rPr lang="en-US" sz="2400" b="1" dirty="0" smtClean="0">
                <a:latin typeface="Calibri"/>
                <a:cs typeface="Calibri"/>
              </a:rPr>
              <a:t> TI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Comparativo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Arbitragem</a:t>
            </a:r>
            <a:r>
              <a:rPr lang="en-US" sz="2400" b="1" dirty="0" smtClean="0">
                <a:latin typeface="Calibri"/>
                <a:cs typeface="Calibri"/>
              </a:rPr>
              <a:t> / </a:t>
            </a:r>
            <a:r>
              <a:rPr lang="en-US" sz="2400" b="1" dirty="0" err="1" smtClean="0">
                <a:latin typeface="Calibri"/>
                <a:cs typeface="Calibri"/>
              </a:rPr>
              <a:t>Mediação</a:t>
            </a:r>
            <a:r>
              <a:rPr lang="en-US" sz="2400" b="1" dirty="0" smtClean="0">
                <a:latin typeface="Calibri"/>
                <a:cs typeface="Calibri"/>
              </a:rPr>
              <a:t> / outros </a:t>
            </a:r>
            <a:r>
              <a:rPr lang="en-US" sz="2400" b="1" dirty="0" err="1" smtClean="0">
                <a:latin typeface="Calibri"/>
                <a:cs typeface="Calibri"/>
              </a:rPr>
              <a:t>métodos</a:t>
            </a:r>
            <a:endParaRPr lang="en-US" sz="2400" b="1" dirty="0" smtClean="0">
              <a:latin typeface="Calibri"/>
              <a:cs typeface="Calibri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Mediação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em</a:t>
            </a:r>
            <a:r>
              <a:rPr lang="en-US" sz="2400" b="1" dirty="0" smtClean="0">
                <a:latin typeface="Calibri"/>
                <a:cs typeface="Calibri"/>
              </a:rPr>
              <a:t> TI: </a:t>
            </a:r>
            <a:r>
              <a:rPr lang="en-US" sz="2400" b="1" dirty="0" err="1" smtClean="0">
                <a:latin typeface="Calibri"/>
                <a:cs typeface="Calibri"/>
              </a:rPr>
              <a:t>experiências</a:t>
            </a:r>
            <a:r>
              <a:rPr lang="en-US" sz="2400" b="1" dirty="0" smtClean="0">
                <a:latin typeface="Calibri"/>
                <a:cs typeface="Calibri"/>
              </a:rPr>
              <a:t> e </a:t>
            </a:r>
            <a:r>
              <a:rPr lang="en-US" sz="2400" b="1" dirty="0" err="1" smtClean="0">
                <a:latin typeface="Calibri"/>
                <a:cs typeface="Calibri"/>
              </a:rPr>
              <a:t>tendências</a:t>
            </a:r>
            <a:endParaRPr lang="en-US" sz="2400" b="1" dirty="0" smtClean="0">
              <a:latin typeface="Calibri"/>
              <a:cs typeface="Calibri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Mediação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em</a:t>
            </a:r>
            <a:r>
              <a:rPr lang="en-US" sz="2400" b="1" dirty="0" smtClean="0">
                <a:latin typeface="Calibri"/>
                <a:cs typeface="Calibri"/>
              </a:rPr>
              <a:t> TI na </a:t>
            </a:r>
            <a:r>
              <a:rPr lang="en-US" sz="2400" b="1" dirty="0" err="1" smtClean="0">
                <a:latin typeface="Calibri"/>
                <a:cs typeface="Calibri"/>
              </a:rPr>
              <a:t>prática</a:t>
            </a:r>
            <a:r>
              <a:rPr lang="en-US" sz="2400" b="1" dirty="0" smtClean="0">
                <a:latin typeface="Calibri"/>
                <a:cs typeface="Calibri"/>
              </a:rPr>
              <a:t>: </a:t>
            </a:r>
            <a:r>
              <a:rPr lang="en-US" sz="2400" b="1" dirty="0" err="1" smtClean="0">
                <a:latin typeface="Calibri"/>
                <a:cs typeface="Calibri"/>
              </a:rPr>
              <a:t>como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implementar</a:t>
            </a:r>
            <a:r>
              <a:rPr lang="en-US" sz="2400" b="1" dirty="0" smtClean="0">
                <a:latin typeface="Calibri"/>
                <a:cs typeface="Calibri"/>
              </a:rPr>
              <a:t>  </a:t>
            </a:r>
            <a:endParaRPr lang="en-US" sz="24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1"/>
            <a:ext cx="8229600" cy="2597150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>
                <a:latin typeface="Calibri"/>
                <a:cs typeface="Calibri"/>
              </a:rPr>
              <a:t>Violação anti-truste: cartel de práticas de recrutamento; </a:t>
            </a:r>
          </a:p>
          <a:p>
            <a:pPr eaLnBrk="1" hangingPunct="1">
              <a:spcAft>
                <a:spcPts val="6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>
                <a:latin typeface="Calibri"/>
                <a:cs typeface="Calibri"/>
              </a:rPr>
              <a:t>Caso iniciado como ação individual, gerou ação coletiva</a:t>
            </a:r>
          </a:p>
          <a:p>
            <a:pPr eaLnBrk="1" hangingPunct="1">
              <a:spcAft>
                <a:spcPts val="6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>
                <a:latin typeface="Calibri"/>
                <a:cs typeface="Calibri"/>
              </a:rPr>
              <a:t>Mediação: acordo de $320mi rejeitado pelo juiz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>
                <a:cs typeface="Calibri"/>
              </a:rPr>
              <a:t>Valor </a:t>
            </a:r>
            <a:r>
              <a:rPr lang="pt-BR" sz="2400" dirty="0">
                <a:cs typeface="Calibri"/>
              </a:rPr>
              <a:t>discutido: </a:t>
            </a:r>
            <a:r>
              <a:rPr lang="pt-BR" sz="2400" dirty="0" smtClean="0">
                <a:cs typeface="Calibri"/>
              </a:rPr>
              <a:t>&gt; $350mi; Nova proposta: </a:t>
            </a:r>
            <a:r>
              <a:rPr lang="pt-BR" sz="2400" dirty="0">
                <a:cs typeface="Calibri"/>
              </a:rPr>
              <a:t>$</a:t>
            </a:r>
            <a:r>
              <a:rPr lang="pt-BR" sz="2400" dirty="0" smtClean="0">
                <a:cs typeface="Calibri"/>
              </a:rPr>
              <a:t>415mi</a:t>
            </a:r>
            <a:endParaRPr lang="pt-BR" sz="2400" dirty="0">
              <a:cs typeface="Calibri"/>
            </a:endParaRPr>
          </a:p>
          <a:p>
            <a:pPr eaLnBrk="1" hangingPunct="1">
              <a:spcAft>
                <a:spcPts val="600"/>
              </a:spcAft>
              <a:buClr>
                <a:schemeClr val="accent3"/>
              </a:buClr>
              <a:buFont typeface="Wingdings" charset="2"/>
              <a:buChar char="ü"/>
            </a:pPr>
            <a:endParaRPr lang="pt-BR" sz="2400" dirty="0" smtClean="0">
              <a:latin typeface="Calibri"/>
              <a:cs typeface="Calibri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libri"/>
                <a:cs typeface="Calibri"/>
              </a:rPr>
              <a:t>Caso EUA vs. </a:t>
            </a:r>
            <a:r>
              <a:rPr lang="pt-BR" sz="2800" dirty="0">
                <a:latin typeface="Calibri"/>
                <a:cs typeface="Calibri"/>
              </a:rPr>
              <a:t>Apple, Google, Intel, Adobe</a:t>
            </a:r>
            <a:endParaRPr lang="pt-BR" sz="2800" b="1" dirty="0">
              <a:latin typeface="Calibri"/>
              <a:cs typeface="Calibri"/>
            </a:endParaRPr>
          </a:p>
        </p:txBody>
      </p:sp>
      <p:pic>
        <p:nvPicPr>
          <p:cNvPr id="4" name="Picture 3" descr="Screen shot 2015-02-23 at 5.43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3297464"/>
            <a:ext cx="3698632" cy="2943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797300"/>
            <a:ext cx="421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>
                <a:cs typeface="Calibri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7076" y="420914"/>
            <a:ext cx="153374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47076" y="2048314"/>
            <a:ext cx="183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FTC </a:t>
            </a:r>
            <a:r>
              <a:rPr lang="en-US" sz="1600" dirty="0" err="1" smtClean="0"/>
              <a:t>inicia</a:t>
            </a:r>
            <a:r>
              <a:rPr lang="en-US" sz="1600" dirty="0" smtClean="0"/>
              <a:t> </a:t>
            </a:r>
            <a:r>
              <a:rPr lang="en-US" sz="1600" dirty="0" err="1" smtClean="0"/>
              <a:t>investigação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práticas</a:t>
            </a:r>
            <a:r>
              <a:rPr lang="en-US" sz="1600" dirty="0" smtClean="0"/>
              <a:t> anti-</a:t>
            </a:r>
            <a:r>
              <a:rPr lang="en-US" sz="1600" dirty="0" err="1" smtClean="0"/>
              <a:t>competitivas</a:t>
            </a:r>
            <a:r>
              <a:rPr lang="en-US" sz="1600" dirty="0" smtClean="0"/>
              <a:t> de </a:t>
            </a:r>
            <a:r>
              <a:rPr lang="en-US" sz="1600" dirty="0" err="1" smtClean="0"/>
              <a:t>fixação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preços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01991" y="4161998"/>
            <a:ext cx="226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Depto</a:t>
            </a:r>
            <a:r>
              <a:rPr lang="en-US" sz="1600" dirty="0" smtClean="0"/>
              <a:t> de </a:t>
            </a:r>
            <a:r>
              <a:rPr lang="en-US" sz="1600" dirty="0" err="1" smtClean="0"/>
              <a:t>Justiça</a:t>
            </a:r>
            <a:r>
              <a:rPr lang="en-US" sz="1600" dirty="0" smtClean="0"/>
              <a:t> assume </a:t>
            </a:r>
            <a:r>
              <a:rPr lang="en-US" sz="1600" dirty="0" err="1" smtClean="0"/>
              <a:t>o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fecha</a:t>
            </a:r>
            <a:r>
              <a:rPr lang="en-US" sz="1600" dirty="0" smtClean="0"/>
              <a:t> </a:t>
            </a:r>
            <a:r>
              <a:rPr lang="en-US" sz="1600" dirty="0" err="1" smtClean="0"/>
              <a:t>acordo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32917" y="5257800"/>
            <a:ext cx="226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Microsoft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pode</a:t>
            </a:r>
            <a:r>
              <a:rPr lang="en-US" sz="1600" dirty="0" smtClean="0"/>
              <a:t> “</a:t>
            </a:r>
            <a:r>
              <a:rPr lang="en-US" sz="1600" dirty="0" err="1" smtClean="0"/>
              <a:t>empacotar</a:t>
            </a:r>
            <a:r>
              <a:rPr lang="en-US" sz="1600" dirty="0" smtClean="0"/>
              <a:t>”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com </a:t>
            </a:r>
            <a:r>
              <a:rPr lang="en-US" sz="1600" dirty="0" err="1" smtClean="0"/>
              <a:t>fabricantes</a:t>
            </a:r>
            <a:r>
              <a:rPr lang="en-US" sz="1600" dirty="0" smtClean="0"/>
              <a:t> de hardware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10289" y="343889"/>
            <a:ext cx="226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Depto</a:t>
            </a:r>
            <a:r>
              <a:rPr lang="en-US" sz="1600" dirty="0" smtClean="0"/>
              <a:t> de </a:t>
            </a:r>
            <a:r>
              <a:rPr lang="en-US" sz="1600" dirty="0" err="1" smtClean="0"/>
              <a:t>Justiça</a:t>
            </a:r>
            <a:r>
              <a:rPr lang="en-US" sz="1600" dirty="0" smtClean="0"/>
              <a:t> + 20 </a:t>
            </a:r>
            <a:r>
              <a:rPr lang="en-US" sz="1600" dirty="0" err="1" smtClean="0"/>
              <a:t>estados</a:t>
            </a:r>
            <a:r>
              <a:rPr lang="en-US" sz="1600" dirty="0" smtClean="0"/>
              <a:t> </a:t>
            </a:r>
            <a:r>
              <a:rPr lang="en-US" sz="1600" dirty="0" err="1" smtClean="0"/>
              <a:t>americanos</a:t>
            </a:r>
            <a:r>
              <a:rPr lang="en-US" sz="1600" dirty="0" smtClean="0"/>
              <a:t>: novo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anti-</a:t>
            </a:r>
            <a:r>
              <a:rPr lang="en-US" sz="1600" dirty="0" err="1" smtClean="0"/>
              <a:t>truste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744912"/>
            <a:ext cx="9144000" cy="1588"/>
          </a:xfrm>
          <a:prstGeom prst="line">
            <a:avLst/>
          </a:prstGeom>
          <a:ln w="31750"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183389">
            <a:off x="-77350" y="3604236"/>
            <a:ext cx="78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1990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 rot="19183389">
            <a:off x="1141983" y="3560245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1994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 rot="19183389">
            <a:off x="2272282" y="356183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1998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01417" y="1638300"/>
            <a:ext cx="226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Decisão</a:t>
            </a:r>
            <a:r>
              <a:rPr lang="en-US" sz="1600" dirty="0" smtClean="0"/>
              <a:t> </a:t>
            </a:r>
            <a:r>
              <a:rPr lang="en-US" sz="1600" dirty="0" err="1" smtClean="0"/>
              <a:t>preliminar</a:t>
            </a:r>
            <a:r>
              <a:rPr lang="en-US" sz="1600" dirty="0" smtClean="0"/>
              <a:t>: Microsoft: “</a:t>
            </a:r>
            <a:r>
              <a:rPr lang="en-US" sz="1600" dirty="0" err="1" smtClean="0"/>
              <a:t>empacotou</a:t>
            </a:r>
            <a:r>
              <a:rPr lang="en-US" sz="1600" dirty="0" smtClean="0"/>
              <a:t> </a:t>
            </a:r>
            <a:r>
              <a:rPr lang="en-US" sz="1600" dirty="0" err="1" smtClean="0"/>
              <a:t>ilegalmente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o</a:t>
            </a:r>
            <a:r>
              <a:rPr lang="en-US" sz="1600" dirty="0" smtClean="0"/>
              <a:t> IE com </a:t>
            </a:r>
            <a:r>
              <a:rPr lang="en-US" sz="1600" dirty="0" err="1" smtClean="0"/>
              <a:t>seu</a:t>
            </a:r>
            <a:r>
              <a:rPr lang="en-US" sz="1600" dirty="0" smtClean="0"/>
              <a:t> SO, </a:t>
            </a:r>
            <a:r>
              <a:rPr lang="en-US" sz="1600" dirty="0" err="1" smtClean="0"/>
              <a:t>aumentando</a:t>
            </a:r>
            <a:r>
              <a:rPr lang="en-US" sz="1600" dirty="0" smtClean="0"/>
              <a:t> </a:t>
            </a:r>
            <a:r>
              <a:rPr lang="en-US" sz="1600" dirty="0" err="1" smtClean="0"/>
              <a:t>poder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monopólio</a:t>
            </a:r>
            <a:r>
              <a:rPr lang="en-US" sz="1600" dirty="0" smtClean="0"/>
              <a:t> </a:t>
            </a:r>
            <a:r>
              <a:rPr lang="en-US" sz="1600" dirty="0" err="1" smtClean="0"/>
              <a:t>nos</a:t>
            </a:r>
            <a:r>
              <a:rPr lang="en-US" sz="1600" dirty="0" smtClean="0"/>
              <a:t> </a:t>
            </a:r>
            <a:r>
              <a:rPr lang="en-US" sz="1600" dirty="0" err="1" smtClean="0"/>
              <a:t>dois</a:t>
            </a:r>
            <a:r>
              <a:rPr lang="en-US" sz="1600" dirty="0" smtClean="0"/>
              <a:t> </a:t>
            </a:r>
            <a:r>
              <a:rPr lang="en-US" sz="1600" dirty="0" err="1" smtClean="0"/>
              <a:t>segmentos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stCxn id="17" idx="0"/>
          </p:cNvCxnSpPr>
          <p:nvPr/>
        </p:nvCxnSpPr>
        <p:spPr>
          <a:xfrm flipV="1">
            <a:off x="195163" y="3394663"/>
            <a:ext cx="506828" cy="253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</p:cNvCxnSpPr>
          <p:nvPr/>
        </p:nvCxnSpPr>
        <p:spPr>
          <a:xfrm rot="16200000" flipH="1">
            <a:off x="1448258" y="4022756"/>
            <a:ext cx="276200" cy="22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1445974" y="5129953"/>
            <a:ext cx="276200" cy="22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596132" y="1420612"/>
            <a:ext cx="49564" cy="218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9183389">
            <a:off x="2916739" y="3560244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1999</a:t>
            </a:r>
            <a:endParaRPr lang="en-US" b="1" dirty="0"/>
          </a:p>
        </p:txBody>
      </p:sp>
      <p:cxnSp>
        <p:nvCxnSpPr>
          <p:cNvPr id="53" name="Straight Arrow Connector 52"/>
          <p:cNvCxnSpPr>
            <a:stCxn id="47" idx="3"/>
            <a:endCxn id="22" idx="2"/>
          </p:cNvCxnSpPr>
          <p:nvPr/>
        </p:nvCxnSpPr>
        <p:spPr>
          <a:xfrm flipV="1">
            <a:off x="3487664" y="3207960"/>
            <a:ext cx="344053" cy="327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74131" y="4992995"/>
            <a:ext cx="21714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Tentativas</a:t>
            </a:r>
            <a:r>
              <a:rPr lang="en-US" sz="1600" dirty="0" smtClean="0"/>
              <a:t> de </a:t>
            </a:r>
            <a:r>
              <a:rPr lang="en-US" sz="1600" dirty="0" err="1" smtClean="0"/>
              <a:t>acordo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</a:t>
            </a:r>
            <a:r>
              <a:rPr lang="en-US" sz="1600" dirty="0" err="1" smtClean="0"/>
              <a:t>reparação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 rot="19183389">
            <a:off x="3737508" y="3560247"/>
            <a:ext cx="12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Abr/2000</a:t>
            </a:r>
            <a:endParaRPr lang="en-US" b="1" dirty="0"/>
          </a:p>
        </p:txBody>
      </p:sp>
      <p:sp>
        <p:nvSpPr>
          <p:cNvPr id="60" name="Left Brace 59"/>
          <p:cNvSpPr/>
          <p:nvPr/>
        </p:nvSpPr>
        <p:spPr>
          <a:xfrm rot="16200000">
            <a:off x="3299204" y="3843462"/>
            <a:ext cx="1065026" cy="1234040"/>
          </a:xfrm>
          <a:prstGeom prst="leftBrace">
            <a:avLst>
              <a:gd name="adj1" fmla="val 10484"/>
              <a:gd name="adj2" fmla="val 4897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 rot="19183389">
            <a:off x="4487548" y="3560246"/>
            <a:ext cx="12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Jun/2000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146486" y="5796409"/>
            <a:ext cx="237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Reparação</a:t>
            </a:r>
            <a:r>
              <a:rPr lang="en-US" sz="1600" dirty="0" smtClean="0"/>
              <a:t>: </a:t>
            </a:r>
            <a:r>
              <a:rPr lang="en-US" sz="1600" dirty="0" err="1" smtClean="0"/>
              <a:t>dividir</a:t>
            </a:r>
            <a:r>
              <a:rPr lang="en-US" sz="1600" dirty="0" smtClean="0"/>
              <a:t> a  Microsoft </a:t>
            </a:r>
            <a:r>
              <a:rPr lang="en-US" sz="1600" dirty="0" err="1" smtClean="0"/>
              <a:t>em</a:t>
            </a:r>
            <a:r>
              <a:rPr lang="en-US" sz="1600" dirty="0" smtClean="0"/>
              <a:t> 2 </a:t>
            </a:r>
            <a:r>
              <a:rPr lang="en-US" sz="1600" dirty="0" err="1" smtClean="0"/>
              <a:t>empresas</a:t>
            </a:r>
            <a:r>
              <a:rPr lang="en-US" sz="1600" dirty="0" smtClean="0"/>
              <a:t> – SO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aplicações</a:t>
            </a:r>
            <a:endParaRPr lang="en-US" sz="1600" dirty="0"/>
          </a:p>
        </p:txBody>
      </p:sp>
      <p:cxnSp>
        <p:nvCxnSpPr>
          <p:cNvPr id="64" name="Straight Arrow Connector 63"/>
          <p:cNvCxnSpPr>
            <a:endCxn id="62" idx="0"/>
          </p:cNvCxnSpPr>
          <p:nvPr/>
        </p:nvCxnSpPr>
        <p:spPr>
          <a:xfrm>
            <a:off x="5233007" y="4095955"/>
            <a:ext cx="103126" cy="17004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9183389">
            <a:off x="5742111" y="3526009"/>
            <a:ext cx="75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2001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784845" y="314861"/>
            <a:ext cx="2429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Tribunal </a:t>
            </a:r>
            <a:r>
              <a:rPr lang="en-US" sz="1600" dirty="0" err="1" smtClean="0"/>
              <a:t>reverte</a:t>
            </a:r>
            <a:r>
              <a:rPr lang="en-US" sz="1600" dirty="0" smtClean="0"/>
              <a:t> a </a:t>
            </a:r>
            <a:r>
              <a:rPr lang="en-US" sz="1600" dirty="0" err="1" smtClean="0"/>
              <a:t>decisão</a:t>
            </a:r>
            <a:r>
              <a:rPr lang="en-US" sz="1600" dirty="0" smtClean="0"/>
              <a:t> </a:t>
            </a:r>
            <a:r>
              <a:rPr lang="en-US" sz="1600" dirty="0" err="1" smtClean="0"/>
              <a:t>após</a:t>
            </a:r>
            <a:r>
              <a:rPr lang="en-US" sz="1600" dirty="0" smtClean="0"/>
              <a:t> </a:t>
            </a:r>
            <a:r>
              <a:rPr lang="en-US" sz="1600" dirty="0" err="1" smtClean="0"/>
              <a:t>recurso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Microsoft; </a:t>
            </a:r>
            <a:r>
              <a:rPr lang="en-US" sz="1600" dirty="0" err="1" smtClean="0"/>
              <a:t>outro</a:t>
            </a:r>
            <a:r>
              <a:rPr lang="en-US" sz="1600" dirty="0" smtClean="0"/>
              <a:t> </a:t>
            </a:r>
            <a:r>
              <a:rPr lang="en-US" sz="1600" dirty="0" err="1" smtClean="0"/>
              <a:t>juiz</a:t>
            </a:r>
            <a:r>
              <a:rPr lang="en-US" sz="1600" dirty="0" smtClean="0"/>
              <a:t> de 1° </a:t>
            </a:r>
            <a:r>
              <a:rPr lang="en-US" sz="1600" dirty="0" err="1" smtClean="0"/>
              <a:t>instância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decidir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a </a:t>
            </a:r>
            <a:r>
              <a:rPr lang="en-US" sz="1600" dirty="0" err="1" smtClean="0"/>
              <a:t>reparação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71" name="Straight Arrow Connector 70"/>
          <p:cNvCxnSpPr>
            <a:stCxn id="68" idx="0"/>
            <a:endCxn id="69" idx="2"/>
          </p:cNvCxnSpPr>
          <p:nvPr/>
        </p:nvCxnSpPr>
        <p:spPr>
          <a:xfrm rot="5400000" flipH="1" flipV="1">
            <a:off x="5033792" y="2604044"/>
            <a:ext cx="19314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16200000">
            <a:off x="6146259" y="3925026"/>
            <a:ext cx="1065026" cy="1070911"/>
          </a:xfrm>
          <a:prstGeom prst="leftBrace">
            <a:avLst>
              <a:gd name="adj1" fmla="val 10484"/>
              <a:gd name="adj2" fmla="val 4897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9183389">
            <a:off x="6502426" y="3544224"/>
            <a:ext cx="12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Nov/2001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511796" y="4992995"/>
            <a:ext cx="1993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Novas</a:t>
            </a:r>
            <a:r>
              <a:rPr lang="en-US" sz="1600" dirty="0" smtClean="0"/>
              <a:t> </a:t>
            </a:r>
            <a:r>
              <a:rPr lang="en-US" sz="1600" dirty="0" err="1" smtClean="0"/>
              <a:t>tentativas</a:t>
            </a:r>
            <a:r>
              <a:rPr lang="en-US" sz="1600" dirty="0" smtClean="0"/>
              <a:t> de </a:t>
            </a:r>
            <a:r>
              <a:rPr lang="en-US" sz="1600" dirty="0" err="1" smtClean="0"/>
              <a:t>acordo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508748" y="1828800"/>
            <a:ext cx="199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Microsoft e </a:t>
            </a:r>
            <a:r>
              <a:rPr lang="en-US" sz="1600" dirty="0" err="1" smtClean="0"/>
              <a:t>Depto</a:t>
            </a:r>
            <a:r>
              <a:rPr lang="en-US" sz="1600" dirty="0" smtClean="0"/>
              <a:t>. de </a:t>
            </a:r>
            <a:r>
              <a:rPr lang="en-US" sz="1600" dirty="0" err="1" smtClean="0"/>
              <a:t>Justiça</a:t>
            </a:r>
            <a:r>
              <a:rPr lang="en-US" sz="1600" dirty="0" smtClean="0"/>
              <a:t> e </a:t>
            </a:r>
            <a:r>
              <a:rPr lang="en-US" sz="1600" dirty="0" err="1" smtClean="0"/>
              <a:t>Estados</a:t>
            </a:r>
            <a:r>
              <a:rPr lang="en-US" sz="1600" dirty="0" smtClean="0"/>
              <a:t> </a:t>
            </a:r>
            <a:r>
              <a:rPr lang="en-US" sz="1600" dirty="0" err="1" smtClean="0"/>
              <a:t>chegam</a:t>
            </a:r>
            <a:r>
              <a:rPr lang="en-US" sz="1600" dirty="0" smtClean="0"/>
              <a:t> a </a:t>
            </a:r>
            <a:r>
              <a:rPr lang="en-US" sz="1600" dirty="0" err="1" smtClean="0"/>
              <a:t>acordo</a:t>
            </a:r>
            <a:endParaRPr lang="en-US" sz="1600" dirty="0"/>
          </a:p>
        </p:txBody>
      </p:sp>
      <p:cxnSp>
        <p:nvCxnSpPr>
          <p:cNvPr id="39" name="Straight Arrow Connector 38"/>
          <p:cNvCxnSpPr>
            <a:stCxn id="31" idx="0"/>
          </p:cNvCxnSpPr>
          <p:nvPr/>
        </p:nvCxnSpPr>
        <p:spPr>
          <a:xfrm rot="5400000" flipH="1" flipV="1">
            <a:off x="6904423" y="2986727"/>
            <a:ext cx="681985" cy="520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85131" y="5577771"/>
            <a:ext cx="1993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Depto</a:t>
            </a:r>
            <a:r>
              <a:rPr lang="en-US" sz="1600" dirty="0" smtClean="0"/>
              <a:t>. de </a:t>
            </a:r>
            <a:r>
              <a:rPr lang="en-US" sz="1600" dirty="0" err="1" smtClean="0"/>
              <a:t>Justiça</a:t>
            </a:r>
            <a:r>
              <a:rPr lang="en-US" sz="1600" dirty="0" smtClean="0"/>
              <a:t>: </a:t>
            </a:r>
            <a:r>
              <a:rPr lang="en-US" sz="1600" dirty="0" err="1" smtClean="0"/>
              <a:t>critica</a:t>
            </a:r>
            <a:r>
              <a:rPr lang="en-US" sz="1600" dirty="0" smtClean="0"/>
              <a:t> a Microsoft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cumprimento</a:t>
            </a:r>
            <a:r>
              <a:rPr lang="en-US" sz="1600" dirty="0" smtClean="0"/>
              <a:t> </a:t>
            </a:r>
            <a:r>
              <a:rPr lang="en-US" sz="1600" dirty="0" err="1" smtClean="0"/>
              <a:t>insatisfatório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 rot="19183389">
            <a:off x="7941233" y="3526007"/>
            <a:ext cx="75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2006</a:t>
            </a:r>
            <a:endParaRPr lang="en-US" b="1" dirty="0"/>
          </a:p>
        </p:txBody>
      </p:sp>
      <p:cxnSp>
        <p:nvCxnSpPr>
          <p:cNvPr id="44" name="Straight Arrow Connector 43"/>
          <p:cNvCxnSpPr>
            <a:stCxn id="42" idx="2"/>
            <a:endCxn id="41" idx="0"/>
          </p:cNvCxnSpPr>
          <p:nvPr/>
        </p:nvCxnSpPr>
        <p:spPr>
          <a:xfrm rot="5400000">
            <a:off x="7346649" y="4486995"/>
            <a:ext cx="1726211" cy="4553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7075" y="420914"/>
            <a:ext cx="1533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Caso USA v.  Microsoft  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9771" y="653143"/>
            <a:ext cx="5762172" cy="4939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566057" y="279400"/>
            <a:ext cx="828765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Caso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Comissão 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Européia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v. 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Microsoft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endParaRPr lang="en-US" sz="2600" dirty="0" smtClean="0"/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sz="2600" dirty="0" smtClean="0"/>
              <a:t>1997: Comissão da UE </a:t>
            </a:r>
            <a:r>
              <a:rPr lang="en-US" sz="2600" dirty="0" err="1" smtClean="0"/>
              <a:t>inicia</a:t>
            </a:r>
            <a:r>
              <a:rPr lang="en-US" sz="2600" dirty="0" smtClean="0"/>
              <a:t> </a:t>
            </a:r>
            <a:r>
              <a:rPr lang="en-US" sz="2600" dirty="0" err="1" smtClean="0"/>
              <a:t>investigações</a:t>
            </a:r>
            <a:r>
              <a:rPr lang="en-US" sz="2600" dirty="0" smtClean="0"/>
              <a:t> </a:t>
            </a:r>
            <a:r>
              <a:rPr lang="en-US" sz="2600" dirty="0" err="1" smtClean="0"/>
              <a:t>após</a:t>
            </a:r>
            <a:r>
              <a:rPr lang="en-US" sz="2600" dirty="0" smtClean="0"/>
              <a:t> Sun </a:t>
            </a:r>
            <a:r>
              <a:rPr lang="en-US" sz="2600" dirty="0" err="1" smtClean="0"/>
              <a:t>denunciar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Microsoft </a:t>
            </a:r>
            <a:r>
              <a:rPr lang="en-US" sz="2600" dirty="0" err="1" smtClean="0"/>
              <a:t>não</a:t>
            </a:r>
            <a:r>
              <a:rPr lang="en-US" sz="2600" dirty="0" smtClean="0"/>
              <a:t> </a:t>
            </a:r>
            <a:r>
              <a:rPr lang="en-US" sz="2600" dirty="0" err="1" smtClean="0"/>
              <a:t>divulgava</a:t>
            </a:r>
            <a:r>
              <a:rPr lang="en-US" sz="2600" dirty="0" smtClean="0"/>
              <a:t> interfaces; 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sz="2600" dirty="0" smtClean="0"/>
              <a:t>2000: Comissão </a:t>
            </a:r>
            <a:r>
              <a:rPr lang="en-US" sz="2600" dirty="0" err="1" smtClean="0"/>
              <a:t>solicita</a:t>
            </a:r>
            <a:r>
              <a:rPr lang="en-US" sz="2600" dirty="0"/>
              <a:t> à </a:t>
            </a:r>
            <a:r>
              <a:rPr lang="en-US" sz="2600" dirty="0" smtClean="0"/>
              <a:t>Microsoft </a:t>
            </a:r>
            <a:r>
              <a:rPr lang="en-US" sz="2600" dirty="0" err="1" smtClean="0"/>
              <a:t>informações</a:t>
            </a:r>
            <a:r>
              <a:rPr lang="en-US" sz="2600" dirty="0" smtClean="0"/>
              <a:t>;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sz="2600" dirty="0" smtClean="0"/>
              <a:t>2001: Comissão </a:t>
            </a:r>
            <a:r>
              <a:rPr lang="en-US" sz="2600" dirty="0" err="1" smtClean="0"/>
              <a:t>questiona</a:t>
            </a:r>
            <a:r>
              <a:rPr lang="en-US" sz="2600" dirty="0" smtClean="0"/>
              <a:t> </a:t>
            </a:r>
            <a:r>
              <a:rPr lang="en-US" sz="2600" dirty="0" err="1" smtClean="0"/>
              <a:t>interoperabilidade</a:t>
            </a:r>
            <a:r>
              <a:rPr lang="en-US" sz="2600" dirty="0" smtClean="0"/>
              <a:t>,  </a:t>
            </a:r>
            <a:r>
              <a:rPr lang="en-US" sz="2600" dirty="0" err="1" smtClean="0"/>
              <a:t>licenciamento</a:t>
            </a:r>
            <a:r>
              <a:rPr lang="en-US" sz="2600" dirty="0" smtClean="0"/>
              <a:t>  </a:t>
            </a:r>
            <a:r>
              <a:rPr lang="en-US" sz="2600" dirty="0" err="1" smtClean="0"/>
              <a:t>abusivo</a:t>
            </a:r>
            <a:r>
              <a:rPr lang="en-US" sz="2600" dirty="0" smtClean="0"/>
              <a:t> e “</a:t>
            </a:r>
            <a:r>
              <a:rPr lang="en-US" sz="2600" dirty="0" err="1" smtClean="0"/>
              <a:t>pacote</a:t>
            </a:r>
            <a:r>
              <a:rPr lang="en-US" sz="2600" dirty="0" smtClean="0"/>
              <a:t>” Windows Media Player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sz="2600" dirty="0" smtClean="0"/>
              <a:t>2003: Comissão </a:t>
            </a:r>
            <a:r>
              <a:rPr lang="en-US" sz="2600" dirty="0" err="1" smtClean="0"/>
              <a:t>recomenda</a:t>
            </a:r>
            <a:r>
              <a:rPr lang="en-US" sz="2600" dirty="0" smtClean="0"/>
              <a:t> </a:t>
            </a:r>
            <a:r>
              <a:rPr lang="en-US" sz="2600" dirty="0" err="1" smtClean="0"/>
              <a:t>conduta</a:t>
            </a:r>
            <a:r>
              <a:rPr lang="en-US" sz="2600" dirty="0" smtClean="0"/>
              <a:t>/</a:t>
            </a:r>
            <a:r>
              <a:rPr lang="en-US" sz="2600" dirty="0" err="1" smtClean="0"/>
              <a:t>reparação</a:t>
            </a:r>
            <a:r>
              <a:rPr lang="en-US" sz="2600" dirty="0" smtClean="0"/>
              <a:t>, </a:t>
            </a:r>
            <a:r>
              <a:rPr lang="en-US" sz="2600" dirty="0" err="1" smtClean="0"/>
              <a:t>baseada</a:t>
            </a:r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</a:t>
            </a:r>
            <a:r>
              <a:rPr lang="en-US" sz="2600" dirty="0" err="1" smtClean="0"/>
              <a:t>pesquisa</a:t>
            </a:r>
            <a:r>
              <a:rPr lang="en-US" sz="2600" dirty="0" smtClean="0"/>
              <a:t> com </a:t>
            </a:r>
            <a:r>
              <a:rPr lang="en-US" sz="2600" dirty="0" err="1" smtClean="0"/>
              <a:t>consumidores</a:t>
            </a:r>
            <a:r>
              <a:rPr lang="en-US" sz="2600" dirty="0" smtClean="0"/>
              <a:t>; 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pt-BR" sz="2600" dirty="0"/>
              <a:t>2004: </a:t>
            </a:r>
            <a:r>
              <a:rPr lang="pt-BR" sz="2600" dirty="0" smtClean="0"/>
              <a:t>Comissão impõe divulgação de interfaces, venda </a:t>
            </a:r>
            <a:r>
              <a:rPr lang="pt-BR" sz="2600" dirty="0"/>
              <a:t>SO sem </a:t>
            </a:r>
            <a:r>
              <a:rPr lang="pt-BR" sz="2600" dirty="0" smtClean="0"/>
              <a:t>Windows </a:t>
            </a:r>
            <a:r>
              <a:rPr lang="pt-BR" sz="2600" dirty="0"/>
              <a:t>Media </a:t>
            </a:r>
            <a:r>
              <a:rPr lang="pt-BR" sz="2600" dirty="0" smtClean="0"/>
              <a:t>Player e multa de </a:t>
            </a:r>
            <a:r>
              <a:rPr lang="pt-BR" sz="2600" dirty="0"/>
              <a:t>€</a:t>
            </a:r>
            <a:r>
              <a:rPr lang="pt-BR" sz="2600" dirty="0" smtClean="0"/>
              <a:t>497mi</a:t>
            </a:r>
            <a:endParaRPr lang="pt-BR" sz="2600" dirty="0"/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pt-BR" sz="2600" dirty="0"/>
              <a:t>2007: </a:t>
            </a:r>
            <a:r>
              <a:rPr lang="pt-BR" sz="2600" dirty="0" smtClean="0"/>
              <a:t>Indeferido o recurso da Microsoft </a:t>
            </a:r>
            <a:endParaRPr lang="pt-BR" sz="2600" dirty="0"/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pt-BR" sz="2600" dirty="0"/>
              <a:t> 2008: Multa adicional por descumprimento 	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endParaRPr lang="en-US" sz="2600" dirty="0" smtClean="0"/>
          </a:p>
        </p:txBody>
      </p:sp>
      <p:sp>
        <p:nvSpPr>
          <p:cNvPr id="4" name="Striped Right Arrow 3"/>
          <p:cNvSpPr/>
          <p:nvPr/>
        </p:nvSpPr>
        <p:spPr>
          <a:xfrm rot="5400000">
            <a:off x="-2162310" y="3487168"/>
            <a:ext cx="5226317" cy="546100"/>
          </a:xfrm>
          <a:prstGeom prst="stripedRightArrow">
            <a:avLst>
              <a:gd name="adj1" fmla="val 39473"/>
              <a:gd name="adj2" fmla="val 92105"/>
            </a:avLst>
          </a:prstGeom>
          <a:effectLst>
            <a:glow rad="63500">
              <a:schemeClr val="accent3">
                <a:alpha val="75000"/>
              </a:schemeClr>
            </a:glow>
            <a:innerShdw blurRad="63500" dist="50800">
              <a:srgbClr val="000000">
                <a:alpha val="50000"/>
              </a:srgb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028" y="241571"/>
            <a:ext cx="8111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UNCITRAL </a:t>
            </a:r>
          </a:p>
          <a:p>
            <a:r>
              <a:rPr lang="en-US" sz="2400" dirty="0"/>
              <a:t>Model Law on International Commercial Conciliation 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algn="ctr"/>
            <a:endParaRPr lang="en-US" sz="2600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União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Europeia</a:t>
            </a:r>
            <a:endParaRPr lang="en-US" sz="26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2" y="1806506"/>
            <a:ext cx="8768443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Diretiva sobre Meios Alternativos de Solução de Disputas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C2B (não aplicável a B2B ou a B2C);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Voluntariedade; independência; imparcialidade; transparência; efetividade; rapidez; equidade.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Interrompe / suspende a prescrição legal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Regulação de ODR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Plataforma Européia de ODR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Compras </a:t>
            </a:r>
            <a:r>
              <a:rPr lang="pt-BR" sz="2400" i="1" dirty="0" smtClean="0"/>
              <a:t>online; </a:t>
            </a:r>
            <a:r>
              <a:rPr lang="pt-BR" sz="2400" dirty="0" smtClean="0"/>
              <a:t>B2C se legislação do consumidor permitir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Plataforma </a:t>
            </a:r>
            <a:r>
              <a:rPr lang="pt-BR" sz="2400" i="1" dirty="0" smtClean="0"/>
              <a:t>single point </a:t>
            </a:r>
            <a:r>
              <a:rPr lang="pt-BR" sz="2400" i="1" dirty="0" err="1" smtClean="0"/>
              <a:t>of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entry</a:t>
            </a:r>
            <a:r>
              <a:rPr lang="pt-BR" sz="2400" dirty="0" smtClean="0"/>
              <a:t>;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Criada, desenvolvida e mantida com respeito à privacidade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 smtClean="0"/>
              <a:t>Entidade de ADR escolhida conforme perfil da reclamação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58445"/>
            <a:ext cx="5346700" cy="77098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Mediação</a:t>
            </a:r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no Brasil</a:t>
            </a:r>
            <a:r>
              <a:rPr lang="en-US" sz="3200" dirty="0" smtClean="0"/>
              <a:t>: </a:t>
            </a:r>
          </a:p>
          <a:p>
            <a:pPr>
              <a:spcAft>
                <a:spcPts val="18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ainda</a:t>
            </a:r>
            <a:r>
              <a:rPr lang="en-US" sz="2400" dirty="0" smtClean="0"/>
              <a:t> </a:t>
            </a:r>
            <a:r>
              <a:rPr lang="en-US" sz="2400" dirty="0" err="1" smtClean="0"/>
              <a:t>sem</a:t>
            </a:r>
            <a:r>
              <a:rPr lang="en-US" sz="2400" dirty="0" smtClean="0"/>
              <a:t> lei </a:t>
            </a:r>
            <a:r>
              <a:rPr lang="en-US" sz="2400" dirty="0" err="1" smtClean="0"/>
              <a:t>específica</a:t>
            </a:r>
            <a:r>
              <a:rPr lang="en-US" sz="2400" dirty="0" smtClean="0"/>
              <a:t> ; PL de 1998 </a:t>
            </a:r>
            <a:r>
              <a:rPr lang="en-US" sz="2400" dirty="0" err="1" smtClean="0"/>
              <a:t>teve</a:t>
            </a:r>
            <a:r>
              <a:rPr lang="en-US" sz="2400" dirty="0" smtClean="0"/>
              <a:t> nova </a:t>
            </a:r>
            <a:r>
              <a:rPr lang="en-US" sz="2400" dirty="0" err="1" smtClean="0"/>
              <a:t>redação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2014; </a:t>
            </a:r>
            <a:r>
              <a:rPr lang="en-US" sz="2400" dirty="0" err="1" smtClean="0"/>
              <a:t>reforma</a:t>
            </a:r>
            <a:r>
              <a:rPr lang="en-US" sz="2400" dirty="0" smtClean="0"/>
              <a:t> do CPC </a:t>
            </a:r>
            <a:r>
              <a:rPr lang="en-US" sz="2400" dirty="0" err="1" smtClean="0"/>
              <a:t>em</a:t>
            </a:r>
            <a:r>
              <a:rPr lang="en-US" sz="2400" dirty="0" smtClean="0"/>
              <a:t> 2014 </a:t>
            </a:r>
            <a:r>
              <a:rPr lang="en-US" sz="2400" dirty="0" err="1" smtClean="0"/>
              <a:t>regulou</a:t>
            </a:r>
            <a:r>
              <a:rPr lang="en-US" sz="2400" dirty="0" smtClean="0"/>
              <a:t> </a:t>
            </a:r>
            <a:r>
              <a:rPr lang="en-US" sz="2400" dirty="0" err="1" smtClean="0"/>
              <a:t>mediação</a:t>
            </a:r>
            <a:r>
              <a:rPr lang="en-US" sz="2400" dirty="0" smtClean="0"/>
              <a:t> judicial</a:t>
            </a:r>
          </a:p>
          <a:p>
            <a:pPr>
              <a:spcAft>
                <a:spcPts val="18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TJRJ: “</a:t>
            </a:r>
            <a:r>
              <a:rPr lang="en-US" sz="2400" dirty="0" err="1" smtClean="0"/>
              <a:t>entendimento</a:t>
            </a:r>
            <a:r>
              <a:rPr lang="en-US" sz="2400" dirty="0" smtClean="0"/>
              <a:t> </a:t>
            </a:r>
            <a:r>
              <a:rPr lang="en-US" sz="2400" dirty="0" err="1" smtClean="0"/>
              <a:t>satisfatório</a:t>
            </a:r>
            <a:r>
              <a:rPr lang="en-US" sz="2400" dirty="0" smtClean="0"/>
              <a:t> e </a:t>
            </a:r>
            <a:r>
              <a:rPr lang="en-US" sz="2400" dirty="0" err="1" smtClean="0"/>
              <a:t>célere</a:t>
            </a:r>
            <a:r>
              <a:rPr lang="en-US" sz="2400" dirty="0" smtClean="0"/>
              <a:t>”; “</a:t>
            </a:r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desgaste</a:t>
            </a:r>
            <a:r>
              <a:rPr lang="en-US" sz="2400" dirty="0" smtClean="0"/>
              <a:t> </a:t>
            </a:r>
            <a:r>
              <a:rPr lang="en-US" sz="2400" dirty="0" err="1" smtClean="0"/>
              <a:t>financeiro</a:t>
            </a:r>
            <a:r>
              <a:rPr lang="en-US" sz="2400" dirty="0" smtClean="0"/>
              <a:t> e </a:t>
            </a:r>
            <a:r>
              <a:rPr lang="en-US" sz="2400" dirty="0" err="1" smtClean="0"/>
              <a:t>emocional</a:t>
            </a:r>
            <a:r>
              <a:rPr lang="en-US" sz="2400" dirty="0" smtClean="0"/>
              <a:t>”; “</a:t>
            </a:r>
            <a:r>
              <a:rPr lang="en-US" sz="2400" dirty="0" err="1" smtClean="0"/>
              <a:t>quase</a:t>
            </a:r>
            <a:r>
              <a:rPr lang="en-US" sz="2400" dirty="0" smtClean="0"/>
              <a:t> </a:t>
            </a:r>
            <a:r>
              <a:rPr lang="en-US" sz="2400" dirty="0" err="1" smtClean="0"/>
              <a:t>todas</a:t>
            </a:r>
            <a:r>
              <a:rPr lang="en-US" sz="2400" dirty="0" smtClean="0"/>
              <a:t> as </a:t>
            </a:r>
            <a:r>
              <a:rPr lang="en-US" sz="2400" dirty="0" err="1" smtClean="0"/>
              <a:t>questões</a:t>
            </a:r>
            <a:r>
              <a:rPr lang="en-US" sz="2400" dirty="0" smtClean="0"/>
              <a:t> </a:t>
            </a:r>
            <a:r>
              <a:rPr lang="en-US" sz="2400" dirty="0" err="1" smtClean="0"/>
              <a:t>controvertidas</a:t>
            </a:r>
            <a:r>
              <a:rPr lang="en-US" sz="2400" dirty="0" smtClean="0"/>
              <a:t>”, “</a:t>
            </a:r>
            <a:r>
              <a:rPr lang="en-US" sz="2400" dirty="0" err="1" smtClean="0"/>
              <a:t>especialmente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existe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relação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duradoura</a:t>
            </a:r>
            <a:r>
              <a:rPr lang="en-US" sz="2400" dirty="0" smtClean="0"/>
              <a:t>”.</a:t>
            </a:r>
          </a:p>
          <a:p>
            <a:pPr>
              <a:spcAft>
                <a:spcPts val="18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/>
              <a:t>Res. </a:t>
            </a:r>
            <a:r>
              <a:rPr lang="pt-BR" sz="2400" dirty="0" smtClean="0"/>
              <a:t>CNJ 125/2010: </a:t>
            </a:r>
            <a:r>
              <a:rPr lang="pt-BR" sz="2400" dirty="0"/>
              <a:t>Código de </a:t>
            </a:r>
            <a:r>
              <a:rPr lang="pt-BR" sz="2400" dirty="0" smtClean="0"/>
              <a:t>Ética c/ </a:t>
            </a:r>
            <a:r>
              <a:rPr lang="pt-BR" sz="2400" dirty="0"/>
              <a:t>confidencialidade, </a:t>
            </a:r>
            <a:r>
              <a:rPr lang="pt-BR" sz="2400" dirty="0" smtClean="0"/>
              <a:t>competência, imparcialidade, neutralidade,  </a:t>
            </a:r>
            <a:r>
              <a:rPr lang="pt-BR" sz="2400" dirty="0"/>
              <a:t>independência e autonomia, </a:t>
            </a:r>
            <a:r>
              <a:rPr lang="pt-BR" sz="2400" dirty="0" smtClean="0"/>
              <a:t>respeito </a:t>
            </a:r>
            <a:r>
              <a:rPr lang="pt-BR" sz="2400" dirty="0"/>
              <a:t>à ordem pública e às leis vigentes</a:t>
            </a:r>
            <a:r>
              <a:rPr lang="pt-BR" sz="2400" dirty="0" smtClean="0"/>
              <a:t>; ausência </a:t>
            </a:r>
            <a:r>
              <a:rPr lang="pt-BR" sz="2400" dirty="0"/>
              <a:t>de obrigação de resultado</a:t>
            </a:r>
          </a:p>
          <a:p>
            <a:pPr>
              <a:spcAft>
                <a:spcPts val="1800"/>
              </a:spcAft>
              <a:buClr>
                <a:schemeClr val="accent3"/>
              </a:buClr>
              <a:buFont typeface="Wingdings" charset="2"/>
              <a:buChar char="ü"/>
            </a:pP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100" dirty="0" smtClean="0"/>
          </a:p>
        </p:txBody>
      </p:sp>
      <p:pic>
        <p:nvPicPr>
          <p:cNvPr id="3" name="Picture 2" descr="Screen shot 2015-02-26 at 3.32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2281114"/>
            <a:ext cx="2857500" cy="2198076"/>
          </a:xfrm>
          <a:prstGeom prst="rect">
            <a:avLst/>
          </a:prstGeom>
        </p:spPr>
      </p:pic>
      <p:pic>
        <p:nvPicPr>
          <p:cNvPr id="4" name="Picture 3" descr="Screen shot 2015-02-26 at 3.31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2736360"/>
            <a:ext cx="2775178" cy="254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8" y="292100"/>
            <a:ext cx="881017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Projeto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de Lei de </a:t>
            </a:r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Mediação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– PL 7.169/2014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“</a:t>
            </a:r>
            <a:r>
              <a:rPr lang="en-US" sz="2400" dirty="0" err="1" smtClean="0"/>
              <a:t>Considera</a:t>
            </a:r>
            <a:r>
              <a:rPr lang="en-US" sz="2400" dirty="0" smtClean="0"/>
              <a:t>-se </a:t>
            </a:r>
            <a:r>
              <a:rPr lang="en-US" sz="2400" dirty="0" err="1" smtClean="0"/>
              <a:t>mediação</a:t>
            </a:r>
            <a:r>
              <a:rPr lang="en-US" sz="2400" dirty="0" smtClean="0"/>
              <a:t> a </a:t>
            </a:r>
            <a:r>
              <a:rPr lang="en-US" sz="2400" b="1" u="sng" dirty="0" err="1" smtClean="0"/>
              <a:t>atividade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técnica</a:t>
            </a:r>
            <a:r>
              <a:rPr lang="en-US" sz="2400" b="1" u="sng" dirty="0" smtClean="0"/>
              <a:t> </a:t>
            </a:r>
            <a:r>
              <a:rPr lang="en-US" sz="2400" dirty="0" err="1" smtClean="0"/>
              <a:t>exercida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terceiro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imparcial</a:t>
            </a:r>
            <a:r>
              <a:rPr lang="en-US" sz="2400" b="1" u="sng" dirty="0" smtClean="0"/>
              <a:t> e </a:t>
            </a:r>
            <a:r>
              <a:rPr lang="en-US" sz="2400" b="1" u="sng" dirty="0" err="1" smtClean="0"/>
              <a:t>sem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poder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decisório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, </a:t>
            </a:r>
            <a:r>
              <a:rPr lang="en-US" sz="2400" b="1" u="sng" dirty="0" err="1" smtClean="0"/>
              <a:t>escolhido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ou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aceito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pelas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partes</a:t>
            </a:r>
            <a:r>
              <a:rPr lang="en-US" sz="2400" dirty="0" smtClean="0"/>
              <a:t>, as </a:t>
            </a:r>
            <a:r>
              <a:rPr lang="en-US" sz="2400" b="1" u="sng" dirty="0" err="1" smtClean="0"/>
              <a:t>auxilia</a:t>
            </a:r>
            <a:r>
              <a:rPr lang="en-US" sz="2400" b="1" u="sng" dirty="0" smtClean="0"/>
              <a:t> e </a:t>
            </a:r>
            <a:r>
              <a:rPr lang="en-US" sz="2400" b="1" u="sng" dirty="0" err="1" smtClean="0"/>
              <a:t>estimula</a:t>
            </a:r>
            <a:r>
              <a:rPr lang="en-US" sz="2400" b="1" u="sng" dirty="0" smtClean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identificar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 </a:t>
            </a:r>
            <a:r>
              <a:rPr lang="en-US" sz="2400" dirty="0" err="1" smtClean="0"/>
              <a:t>desenvolver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soluções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consensuais</a:t>
            </a:r>
            <a:r>
              <a:rPr lang="en-US" sz="2400" b="1" u="sng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a </a:t>
            </a:r>
            <a:r>
              <a:rPr lang="en-US" sz="2400" dirty="0" err="1" smtClean="0"/>
              <a:t>controvérsia</a:t>
            </a:r>
            <a:r>
              <a:rPr lang="en-US" sz="2400" dirty="0" smtClean="0"/>
              <a:t>.”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Aplicável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setor</a:t>
            </a:r>
            <a:r>
              <a:rPr lang="en-US" sz="2400" dirty="0" smtClean="0"/>
              <a:t> </a:t>
            </a:r>
            <a:r>
              <a:rPr lang="en-US" sz="2400" dirty="0" err="1" smtClean="0"/>
              <a:t>privado</a:t>
            </a:r>
            <a:r>
              <a:rPr lang="en-US" sz="2400" dirty="0" smtClean="0"/>
              <a:t> e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setor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público</a:t>
            </a:r>
            <a:r>
              <a:rPr lang="en-US" sz="2400" dirty="0" smtClean="0"/>
              <a:t>,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matérias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transacionáveis</a:t>
            </a:r>
            <a:r>
              <a:rPr lang="en-US" sz="2400" dirty="0" smtClean="0"/>
              <a:t>; </a:t>
            </a:r>
            <a:r>
              <a:rPr lang="en-US" sz="2400" dirty="0" err="1" smtClean="0"/>
              <a:t>exclui</a:t>
            </a:r>
            <a:r>
              <a:rPr lang="en-US" sz="2400" dirty="0" smtClean="0"/>
              <a:t> </a:t>
            </a:r>
            <a:r>
              <a:rPr lang="en-US" sz="2400" dirty="0" err="1" smtClean="0"/>
              <a:t>recuperações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judiciais</a:t>
            </a:r>
            <a:r>
              <a:rPr lang="en-US" sz="2400" dirty="0" smtClean="0"/>
              <a:t> e </a:t>
            </a:r>
            <a:r>
              <a:rPr lang="en-US" sz="2400" dirty="0" err="1" smtClean="0"/>
              <a:t>falências</a:t>
            </a:r>
            <a:r>
              <a:rPr lang="en-US" sz="2400" dirty="0" smtClean="0"/>
              <a:t>;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err="1" smtClean="0"/>
              <a:t>Mediador</a:t>
            </a:r>
            <a:r>
              <a:rPr lang="en-US" sz="2400" dirty="0" smtClean="0"/>
              <a:t>: extrajudicial: de </a:t>
            </a:r>
            <a:r>
              <a:rPr lang="en-US" sz="2400" dirty="0" err="1" smtClean="0"/>
              <a:t>confiança</a:t>
            </a:r>
            <a:r>
              <a:rPr lang="en-US" sz="2400" dirty="0" smtClean="0"/>
              <a:t> das </a:t>
            </a:r>
            <a:r>
              <a:rPr lang="en-US" sz="2400" dirty="0" err="1" smtClean="0"/>
              <a:t>partes</a:t>
            </a:r>
            <a:r>
              <a:rPr lang="en-US" sz="2400" dirty="0" smtClean="0"/>
              <a:t>; judicial: </a:t>
            </a:r>
            <a:r>
              <a:rPr lang="en-US" sz="2400" dirty="0" err="1" smtClean="0"/>
              <a:t>formado</a:t>
            </a:r>
            <a:r>
              <a:rPr lang="en-US" sz="2400" dirty="0" smtClean="0"/>
              <a:t> </a:t>
            </a:r>
            <a:r>
              <a:rPr lang="en-US" sz="2400" dirty="0" err="1" smtClean="0"/>
              <a:t>há</a:t>
            </a:r>
            <a:r>
              <a:rPr lang="en-US" sz="2400" dirty="0" smtClean="0"/>
              <a:t> 2 </a:t>
            </a:r>
            <a:r>
              <a:rPr lang="en-US" sz="2400" dirty="0" err="1" smtClean="0"/>
              <a:t>anos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instituição</a:t>
            </a:r>
            <a:r>
              <a:rPr lang="en-US" sz="2400" dirty="0" smtClean="0"/>
              <a:t> </a:t>
            </a:r>
            <a:r>
              <a:rPr lang="en-US" sz="2400" dirty="0" err="1" smtClean="0"/>
              <a:t>reconhecida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MEC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capacitadora</a:t>
            </a:r>
            <a:r>
              <a:rPr lang="en-US" sz="2400" dirty="0" smtClean="0"/>
              <a:t> de </a:t>
            </a:r>
            <a:r>
              <a:rPr lang="en-US" sz="2400" dirty="0" err="1" smtClean="0"/>
              <a:t>mediadores</a:t>
            </a:r>
            <a:r>
              <a:rPr lang="en-US" sz="2400" dirty="0" smtClean="0"/>
              <a:t>; </a:t>
            </a:r>
            <a:r>
              <a:rPr lang="en-US" sz="2400" dirty="0" err="1" smtClean="0"/>
              <a:t>impedimentos</a:t>
            </a:r>
            <a:r>
              <a:rPr lang="en-US" sz="2400" dirty="0" smtClean="0"/>
              <a:t>: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de </a:t>
            </a:r>
            <a:r>
              <a:rPr lang="en-US" sz="2400" dirty="0" err="1" smtClean="0"/>
              <a:t>juizes</a:t>
            </a:r>
            <a:r>
              <a:rPr lang="en-US" sz="2400" dirty="0" smtClean="0"/>
              <a:t>;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/>
              <a:t>Termo final: </a:t>
            </a:r>
            <a:r>
              <a:rPr lang="pt-BR" sz="2400" dirty="0" smtClean="0"/>
              <a:t>acordo, </a:t>
            </a:r>
            <a:r>
              <a:rPr lang="pt-BR" sz="2400" dirty="0"/>
              <a:t>ou “quando não se justificarem novos esforços para obtenção de um consenso”; </a:t>
            </a:r>
            <a:r>
              <a:rPr lang="pt-BR" sz="2400" dirty="0" smtClean="0"/>
              <a:t>título </a:t>
            </a:r>
            <a:r>
              <a:rPr lang="pt-BR" sz="2400" dirty="0"/>
              <a:t>executivo </a:t>
            </a:r>
            <a:r>
              <a:rPr lang="pt-BR" sz="2400" dirty="0" smtClean="0"/>
              <a:t>extrajudicial; pode </a:t>
            </a:r>
            <a:r>
              <a:rPr lang="pt-BR" sz="2400" dirty="0"/>
              <a:t>ser homologado por juiz como titulo </a:t>
            </a:r>
            <a:r>
              <a:rPr lang="pt-BR" sz="2400" dirty="0" smtClean="0"/>
              <a:t>judicial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pt-BR" sz="2400" dirty="0"/>
              <a:t> </a:t>
            </a:r>
            <a:r>
              <a:rPr lang="pt-BR" sz="2400" dirty="0" smtClean="0"/>
              <a:t>Pode ser realizada via Internet</a:t>
            </a:r>
            <a:endParaRPr lang="pt-BR" sz="2400" dirty="0"/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505" y="653142"/>
            <a:ext cx="6786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err="1" smtClean="0"/>
              <a:t>Capilarização</a:t>
            </a:r>
            <a:r>
              <a:rPr lang="pt-BR" sz="3200" dirty="0" smtClean="0"/>
              <a:t> da mediação no Brasil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478971" y="1843314"/>
            <a:ext cx="8287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Franquias: royalties, território, troca de bandeira, padronização de lojas, rescisões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Planos de saúde: mediação estimulada pelo Judiciário</a:t>
            </a:r>
          </a:p>
          <a:p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Temas comunitários: brigas de vizinhos, pagamento de dívidas, brigas familiares, pensão alimentícia 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659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33757"/>
            <a:ext cx="8305800" cy="165236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pt-BR" b="1" dirty="0">
                <a:latin typeface="Calibri"/>
                <a:cs typeface="Calibri"/>
              </a:rPr>
              <a:t/>
            </a:r>
            <a:br>
              <a:rPr lang="pt-BR" b="1" dirty="0">
                <a:latin typeface="Calibri"/>
                <a:cs typeface="Calibri"/>
              </a:rPr>
            </a:br>
            <a:r>
              <a:rPr lang="pt-BR" b="1" dirty="0">
                <a:latin typeface="Calibri"/>
                <a:cs typeface="Calibri"/>
              </a:rPr>
              <a:t> Mediação em TI na prática: como implementar </a:t>
            </a:r>
          </a:p>
        </p:txBody>
      </p:sp>
    </p:spTree>
    <p:extLst>
      <p:ext uri="{BB962C8B-B14F-4D97-AF65-F5344CB8AC3E}">
        <p14:creationId xmlns:p14="http://schemas.microsoft.com/office/powerpoint/2010/main" val="6555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4727" y="1008390"/>
            <a:ext cx="9144000" cy="584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pt-BR" sz="24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onstantia"/>
              </a:rPr>
              <a:t>Prazo e custos devem ficar claros no Termo de Mediação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pt-BR" sz="24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onstantia"/>
              </a:rPr>
              <a:t>Partes podem determinar aspectos procedimentais</a:t>
            </a:r>
            <a:r>
              <a:rPr kumimoji="0" lang="pt-BR" sz="24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onstantia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Tx/>
              <a:buFont typeface="Wingdings" charset="2"/>
              <a:buChar char="ü"/>
              <a:tabLst/>
              <a:defRPr/>
            </a:pPr>
            <a:r>
              <a:rPr lang="pt-BR" sz="2400" kern="0" baseline="0" dirty="0" smtClean="0">
                <a:cs typeface="Constantia"/>
              </a:rPr>
              <a:t>Controles de confidencialidade</a:t>
            </a:r>
            <a:r>
              <a:rPr lang="pt-BR" sz="2400" kern="0" dirty="0" smtClean="0">
                <a:cs typeface="Constantia"/>
              </a:rPr>
              <a:t> devem ser assegurados</a:t>
            </a:r>
            <a:endParaRPr kumimoji="0" lang="pt-BR" sz="24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Constanti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pt-BR" sz="24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onstantia"/>
              </a:rPr>
              <a:t>Escolha</a:t>
            </a:r>
            <a:r>
              <a:rPr kumimoji="0" lang="pt-BR" sz="24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onstantia"/>
              </a:rPr>
              <a:t> do(s) mediador(es) é crucial</a:t>
            </a:r>
            <a:r>
              <a:rPr lang="pt-BR" sz="2400" kern="0" dirty="0" smtClean="0">
                <a:cs typeface="Constantia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pt-BR" sz="24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onstantia"/>
              </a:rPr>
              <a:t>Cláusula</a:t>
            </a:r>
            <a:r>
              <a:rPr kumimoji="0" lang="pt-BR" sz="24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onstantia"/>
              </a:rPr>
              <a:t> compromissória ou carta de convite.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3"/>
              </a:buClr>
              <a:buSzTx/>
              <a:buFont typeface="Wingdings" charset="2"/>
              <a:buChar char="ü"/>
              <a:tabLst/>
              <a:defRPr/>
            </a:pPr>
            <a:r>
              <a:rPr lang="pt-BR" sz="2400" kern="0" baseline="0" dirty="0" smtClean="0">
                <a:cs typeface="Constantia"/>
              </a:rPr>
              <a:t>Ponderar o risco de conhecimento de táticas de argumentação, num procedimento de resultado incerto e não-vinculante</a:t>
            </a:r>
            <a:endParaRPr kumimoji="0" lang="pt-BR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Constant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05770"/>
            <a:ext cx="1751927" cy="52322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Mediação</a:t>
            </a:r>
            <a:r>
              <a:rPr lang="en-US" sz="2800" b="1" dirty="0" smtClean="0">
                <a:latin typeface="Calibri"/>
                <a:cs typeface="Calibri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48803"/>
              </p:ext>
            </p:extLst>
          </p:nvPr>
        </p:nvGraphicFramePr>
        <p:xfrm>
          <a:off x="177800" y="624841"/>
          <a:ext cx="8801100" cy="62331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2590800"/>
                <a:gridCol w="3048000"/>
                <a:gridCol w="1638300"/>
                <a:gridCol w="1524000"/>
              </a:tblGrid>
              <a:tr h="35305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Claúsula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Básica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Cláusula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Escalonada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Custos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Duração</a:t>
                      </a:r>
                      <a:endParaRPr lang="en-US" sz="1400" b="1" dirty="0"/>
                    </a:p>
                  </a:txBody>
                  <a:tcPr/>
                </a:tc>
              </a:tr>
              <a:tr h="5270500">
                <a:tc>
                  <a:txBody>
                    <a:bodyPr/>
                    <a:lstStyle/>
                    <a:p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Qualquer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conflito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originário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do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presente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contrato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será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submetido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obrigatoriamente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à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Mediação</a:t>
                      </a:r>
                      <a:r>
                        <a:rPr kumimoji="0" lang="en-US" sz="1400" kern="1200" dirty="0" smtClean="0"/>
                        <a:t>, </a:t>
                      </a:r>
                      <a:r>
                        <a:rPr kumimoji="0" lang="en-US" sz="1400" kern="1200" dirty="0" err="1" smtClean="0"/>
                        <a:t>administrada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pelo</a:t>
                      </a:r>
                      <a:r>
                        <a:rPr kumimoji="0" lang="en-US" sz="1400" kern="1200" dirty="0" smtClean="0"/>
                        <a:t> Centro de </a:t>
                      </a:r>
                      <a:r>
                        <a:rPr kumimoji="0" lang="en-US" sz="1400" kern="1200" dirty="0" err="1" smtClean="0"/>
                        <a:t>Arbitragem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e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Mediação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da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Câmara</a:t>
                      </a:r>
                      <a:r>
                        <a:rPr kumimoji="0" lang="en-US" sz="1400" kern="1200" dirty="0" smtClean="0"/>
                        <a:t> de </a:t>
                      </a:r>
                      <a:r>
                        <a:rPr kumimoji="0" lang="en-US" sz="1400" kern="1200" dirty="0" err="1" smtClean="0"/>
                        <a:t>Comércio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Brasil-Canadá</a:t>
                      </a:r>
                      <a:r>
                        <a:rPr kumimoji="0" lang="en-US" sz="1400" kern="1200" dirty="0" smtClean="0"/>
                        <a:t> (“CAM/CCBC”), de </a:t>
                      </a:r>
                      <a:r>
                        <a:rPr kumimoji="0" lang="en-US" sz="1400" kern="1200" dirty="0" err="1" smtClean="0"/>
                        <a:t>acordo</a:t>
                      </a:r>
                      <a:r>
                        <a:rPr kumimoji="0" lang="en-US" sz="1400" kern="1200" dirty="0" smtClean="0"/>
                        <a:t> com </a:t>
                      </a:r>
                      <a:r>
                        <a:rPr kumimoji="0" lang="en-US" sz="1400" kern="1200" dirty="0" err="1" smtClean="0"/>
                        <a:t>o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seu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Roteiro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e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Regimento</a:t>
                      </a:r>
                      <a:r>
                        <a:rPr kumimoji="0" lang="en-US" sz="1400" kern="1200" dirty="0" smtClean="0"/>
                        <a:t> de </a:t>
                      </a:r>
                      <a:r>
                        <a:rPr kumimoji="0" lang="en-US" sz="1400" kern="1200" dirty="0" err="1" smtClean="0"/>
                        <a:t>Mediação</a:t>
                      </a:r>
                      <a:r>
                        <a:rPr kumimoji="0" lang="en-US" sz="1400" kern="1200" dirty="0" smtClean="0"/>
                        <a:t>, a ser </a:t>
                      </a:r>
                      <a:r>
                        <a:rPr kumimoji="0" lang="en-US" sz="1400" kern="1200" dirty="0" err="1" smtClean="0"/>
                        <a:t>coordenada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por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Mediador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participante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da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Lista</a:t>
                      </a:r>
                      <a:r>
                        <a:rPr kumimoji="0" lang="en-US" sz="1400" kern="1200" dirty="0" smtClean="0"/>
                        <a:t> de </a:t>
                      </a:r>
                      <a:r>
                        <a:rPr kumimoji="0" lang="en-US" sz="1400" kern="1200" dirty="0" err="1" smtClean="0"/>
                        <a:t>Mediadores</a:t>
                      </a:r>
                      <a:r>
                        <a:rPr kumimoji="0" lang="en-US" sz="1400" kern="1200" dirty="0" smtClean="0"/>
                        <a:t> do CAM/CCBC, </a:t>
                      </a:r>
                      <a:r>
                        <a:rPr kumimoji="0" lang="en-US" sz="1400" kern="1200" dirty="0" err="1" smtClean="0"/>
                        <a:t>indicados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na</a:t>
                      </a:r>
                      <a:r>
                        <a:rPr kumimoji="0" lang="en-US" sz="1400" kern="1200" dirty="0" smtClean="0"/>
                        <a:t> forma das </a:t>
                      </a:r>
                      <a:r>
                        <a:rPr kumimoji="0" lang="en-US" sz="1400" kern="1200" dirty="0" err="1" smtClean="0"/>
                        <a:t>citadas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normas</a:t>
                      </a:r>
                      <a:r>
                        <a:rPr kumimoji="0" lang="en-US" sz="1400" kern="12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 smtClean="0"/>
                        <a:t>Qualquer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conflito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originário</a:t>
                      </a:r>
                      <a:r>
                        <a:rPr kumimoji="0" lang="en-US" sz="1400" kern="1200" dirty="0" smtClean="0"/>
                        <a:t> do </a:t>
                      </a:r>
                      <a:r>
                        <a:rPr kumimoji="0" lang="en-US" sz="1400" kern="1200" dirty="0" err="1" smtClean="0"/>
                        <a:t>presente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contrato</a:t>
                      </a:r>
                      <a:r>
                        <a:rPr kumimoji="0" lang="en-US" sz="1400" kern="1200" dirty="0" smtClean="0"/>
                        <a:t>, inclusive </a:t>
                      </a:r>
                      <a:r>
                        <a:rPr kumimoji="0" lang="en-US" sz="1400" kern="1200" dirty="0" err="1" smtClean="0"/>
                        <a:t>quanto</a:t>
                      </a:r>
                      <a:r>
                        <a:rPr kumimoji="0" lang="en-US" sz="1400" kern="1200" dirty="0" smtClean="0"/>
                        <a:t> à </a:t>
                      </a:r>
                      <a:r>
                        <a:rPr kumimoji="0" lang="en-US" sz="1400" kern="1200" dirty="0" err="1" smtClean="0"/>
                        <a:t>sua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interpretação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ou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execução</a:t>
                      </a:r>
                      <a:r>
                        <a:rPr kumimoji="0" lang="en-US" sz="1400" kern="1200" dirty="0" smtClean="0"/>
                        <a:t>, </a:t>
                      </a:r>
                      <a:r>
                        <a:rPr kumimoji="0" lang="en-US" sz="1400" kern="1200" dirty="0" err="1" smtClean="0"/>
                        <a:t>será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submetido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obrigatoriamente</a:t>
                      </a:r>
                      <a:r>
                        <a:rPr kumimoji="0" lang="en-US" sz="1400" kern="1200" dirty="0" smtClean="0"/>
                        <a:t> à </a:t>
                      </a:r>
                      <a:r>
                        <a:rPr kumimoji="0" lang="en-US" sz="1400" kern="1200" dirty="0" err="1" smtClean="0"/>
                        <a:t>Mediação</a:t>
                      </a:r>
                      <a:r>
                        <a:rPr kumimoji="0" lang="en-US" sz="1400" kern="1200" dirty="0" smtClean="0"/>
                        <a:t>, </a:t>
                      </a:r>
                      <a:r>
                        <a:rPr kumimoji="0" lang="en-US" sz="1400" kern="1200" dirty="0" err="1" smtClean="0"/>
                        <a:t>administrada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pelo</a:t>
                      </a:r>
                      <a:r>
                        <a:rPr kumimoji="0" lang="en-US" sz="1400" kern="1200" dirty="0" smtClean="0"/>
                        <a:t> Centro de </a:t>
                      </a:r>
                      <a:r>
                        <a:rPr kumimoji="0" lang="en-US" sz="1400" kern="1200" dirty="0" err="1" smtClean="0"/>
                        <a:t>Arbitragem</a:t>
                      </a:r>
                      <a:r>
                        <a:rPr kumimoji="0" lang="en-US" sz="1400" kern="1200" dirty="0" smtClean="0"/>
                        <a:t> e </a:t>
                      </a:r>
                      <a:r>
                        <a:rPr kumimoji="0" lang="en-US" sz="1400" kern="1200" dirty="0" err="1" smtClean="0"/>
                        <a:t>Mediação</a:t>
                      </a:r>
                      <a:r>
                        <a:rPr kumimoji="0" lang="en-US" sz="1400" kern="1200" dirty="0" smtClean="0"/>
                        <a:t> da </a:t>
                      </a:r>
                      <a:r>
                        <a:rPr kumimoji="0" lang="en-US" sz="1400" kern="1200" dirty="0" err="1" smtClean="0"/>
                        <a:t>Câmara</a:t>
                      </a:r>
                      <a:r>
                        <a:rPr kumimoji="0" lang="en-US" sz="1400" kern="1200" dirty="0" smtClean="0"/>
                        <a:t> de </a:t>
                      </a:r>
                      <a:r>
                        <a:rPr kumimoji="0" lang="en-US" sz="1400" kern="1200" dirty="0" err="1" smtClean="0"/>
                        <a:t>Comércio</a:t>
                      </a:r>
                      <a:r>
                        <a:rPr kumimoji="0" lang="en-US" sz="1400" kern="1200" dirty="0" smtClean="0"/>
                        <a:t> Brasil-</a:t>
                      </a:r>
                      <a:r>
                        <a:rPr kumimoji="0" lang="en-US" sz="1400" kern="1200" dirty="0" err="1" smtClean="0"/>
                        <a:t>Canadá</a:t>
                      </a:r>
                      <a:r>
                        <a:rPr kumimoji="0" lang="en-US" sz="1400" kern="1200" dirty="0" smtClean="0"/>
                        <a:t> (“CAM/CCBC”), de </a:t>
                      </a:r>
                      <a:r>
                        <a:rPr kumimoji="0" lang="en-US" sz="1400" kern="1200" dirty="0" err="1" smtClean="0"/>
                        <a:t>acordo</a:t>
                      </a:r>
                      <a:r>
                        <a:rPr kumimoji="0" lang="en-US" sz="1400" kern="1200" dirty="0" smtClean="0"/>
                        <a:t> com o </a:t>
                      </a:r>
                      <a:r>
                        <a:rPr kumimoji="0" lang="en-US" sz="1400" kern="1200" dirty="0" err="1" smtClean="0"/>
                        <a:t>seu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Roteiro</a:t>
                      </a:r>
                      <a:r>
                        <a:rPr kumimoji="0" lang="en-US" sz="1400" kern="1200" dirty="0" smtClean="0"/>
                        <a:t> e </a:t>
                      </a:r>
                      <a:r>
                        <a:rPr kumimoji="0" lang="en-US" sz="1400" kern="1200" dirty="0" err="1" smtClean="0"/>
                        <a:t>Regimento</a:t>
                      </a:r>
                      <a:r>
                        <a:rPr kumimoji="0" lang="en-US" sz="1400" kern="1200" dirty="0" smtClean="0"/>
                        <a:t> de </a:t>
                      </a:r>
                      <a:r>
                        <a:rPr kumimoji="0" lang="en-US" sz="1400" kern="1200" dirty="0" err="1" smtClean="0"/>
                        <a:t>Mediação</a:t>
                      </a:r>
                      <a:r>
                        <a:rPr kumimoji="0" lang="en-US" sz="1400" kern="1200" dirty="0" smtClean="0"/>
                        <a:t>, a ser </a:t>
                      </a:r>
                      <a:r>
                        <a:rPr kumimoji="0" lang="en-US" sz="1400" kern="1200" dirty="0" err="1" smtClean="0"/>
                        <a:t>coordenada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por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Mediador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participante</a:t>
                      </a:r>
                      <a:r>
                        <a:rPr kumimoji="0" lang="en-US" sz="1400" kern="1200" dirty="0" smtClean="0"/>
                        <a:t> da </a:t>
                      </a:r>
                      <a:r>
                        <a:rPr kumimoji="0" lang="en-US" sz="1400" kern="1200" dirty="0" err="1" smtClean="0"/>
                        <a:t>Lista</a:t>
                      </a:r>
                      <a:r>
                        <a:rPr kumimoji="0" lang="en-US" sz="1400" kern="1200" dirty="0" smtClean="0"/>
                        <a:t> de </a:t>
                      </a:r>
                      <a:r>
                        <a:rPr kumimoji="0" lang="en-US" sz="1400" kern="1200" dirty="0" err="1" smtClean="0"/>
                        <a:t>Mediadores</a:t>
                      </a:r>
                      <a:r>
                        <a:rPr kumimoji="0" lang="en-US" sz="1400" kern="1200" dirty="0" smtClean="0"/>
                        <a:t> do CAM/CCBC, </a:t>
                      </a:r>
                      <a:r>
                        <a:rPr kumimoji="0" lang="en-US" sz="1400" kern="1200" dirty="0" err="1" smtClean="0"/>
                        <a:t>indicado</a:t>
                      </a:r>
                      <a:r>
                        <a:rPr kumimoji="0" lang="en-US" sz="1400" kern="1200" dirty="0" smtClean="0"/>
                        <a:t> na forma das </a:t>
                      </a:r>
                      <a:r>
                        <a:rPr kumimoji="0" lang="en-US" sz="1400" kern="1200" dirty="0" err="1" smtClean="0"/>
                        <a:t>citadas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normas</a:t>
                      </a:r>
                      <a:r>
                        <a:rPr kumimoji="0" lang="en-US" sz="1400" kern="1200" dirty="0" smtClean="0"/>
                        <a:t>. 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O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conflito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não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resolvido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pela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mediação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conforme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a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cláusula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de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mediação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acima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será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definitivamente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resolvido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por</a:t>
                      </a: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en-US" sz="1400" kern="1200" dirty="0" err="1" smtClean="0">
                          <a:solidFill>
                            <a:srgbClr val="FFFF00"/>
                          </a:solidFill>
                        </a:rPr>
                        <a:t>arbitragem</a:t>
                      </a:r>
                      <a:r>
                        <a:rPr kumimoji="0" lang="en-US" sz="1400" kern="1200" dirty="0" smtClean="0"/>
                        <a:t>, </a:t>
                      </a:r>
                      <a:r>
                        <a:rPr kumimoji="0" lang="en-US" sz="1400" kern="1200" dirty="0" err="1" smtClean="0"/>
                        <a:t>administrada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pelo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mesmo</a:t>
                      </a:r>
                      <a:r>
                        <a:rPr kumimoji="0" lang="en-US" sz="1400" kern="1200" dirty="0" smtClean="0"/>
                        <a:t> CAM/CCBC, de </a:t>
                      </a:r>
                      <a:r>
                        <a:rPr kumimoji="0" lang="en-US" sz="1400" kern="1200" dirty="0" err="1" smtClean="0"/>
                        <a:t>acordo</a:t>
                      </a:r>
                      <a:r>
                        <a:rPr kumimoji="0" lang="en-US" sz="1400" kern="1200" dirty="0" smtClean="0"/>
                        <a:t> com o </a:t>
                      </a:r>
                      <a:r>
                        <a:rPr kumimoji="0" lang="en-US" sz="1400" kern="1200" dirty="0" err="1" smtClean="0"/>
                        <a:t>seu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Regulamento</a:t>
                      </a:r>
                      <a:r>
                        <a:rPr kumimoji="0" lang="en-US" sz="1400" kern="1200" dirty="0" smtClean="0"/>
                        <a:t>, </a:t>
                      </a:r>
                      <a:r>
                        <a:rPr kumimoji="0" lang="en-US" sz="1400" kern="1200" dirty="0" err="1" smtClean="0"/>
                        <a:t>constituindo</a:t>
                      </a:r>
                      <a:r>
                        <a:rPr kumimoji="0" lang="en-US" sz="1400" kern="1200" dirty="0" smtClean="0"/>
                        <a:t>-se o tribunal arbitral de </a:t>
                      </a:r>
                      <a:r>
                        <a:rPr kumimoji="0" lang="en-US" sz="1400" kern="1200" dirty="0" err="1" smtClean="0"/>
                        <a:t>três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árbitros</a:t>
                      </a:r>
                      <a:r>
                        <a:rPr kumimoji="0" lang="en-US" sz="1400" kern="1200" dirty="0" smtClean="0"/>
                        <a:t>, </a:t>
                      </a:r>
                      <a:r>
                        <a:rPr kumimoji="0" lang="en-US" sz="1400" kern="1200" dirty="0" err="1" smtClean="0"/>
                        <a:t>indicados</a:t>
                      </a:r>
                      <a:r>
                        <a:rPr kumimoji="0" lang="en-US" sz="1400" kern="1200" dirty="0" smtClean="0"/>
                        <a:t> na forma do </a:t>
                      </a:r>
                      <a:r>
                        <a:rPr kumimoji="0" lang="en-US" sz="1400" kern="1200" dirty="0" err="1" smtClean="0"/>
                        <a:t>citado</a:t>
                      </a:r>
                      <a:r>
                        <a:rPr kumimoji="0" lang="en-US" sz="1400" kern="1200" dirty="0" smtClean="0"/>
                        <a:t> </a:t>
                      </a:r>
                      <a:r>
                        <a:rPr kumimoji="0" lang="en-US" sz="1400" kern="1200" dirty="0" err="1" smtClean="0"/>
                        <a:t>Regulamento</a:t>
                      </a:r>
                      <a:r>
                        <a:rPr kumimoji="0" lang="en-US" sz="1400" kern="12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FFFF00"/>
                          </a:solidFill>
                        </a:rPr>
                        <a:t>Taxa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rgbClr val="FFFF00"/>
                          </a:solidFill>
                        </a:rPr>
                        <a:t>Registro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 (R$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4.000,00) +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honorários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do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mediador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(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r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$ 900,00/h; min. de 20h) +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Custas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(2.000,oo/m;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enquanto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durar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a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mediação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10 </a:t>
                      </a:r>
                      <a:r>
                        <a:rPr lang="en-US" sz="1400" baseline="0" dirty="0" err="1" smtClean="0"/>
                        <a:t>dias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para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instaurar</a:t>
                      </a:r>
                      <a:r>
                        <a:rPr lang="en-US" sz="1400" baseline="0" dirty="0" smtClean="0"/>
                        <a:t> a </a:t>
                      </a:r>
                      <a:r>
                        <a:rPr lang="en-US" sz="1400" baseline="0" dirty="0" err="1" smtClean="0"/>
                        <a:t>Mediação</a:t>
                      </a:r>
                      <a:r>
                        <a:rPr lang="en-US" sz="1400" baseline="0" dirty="0" smtClean="0"/>
                        <a:t>;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duração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de 30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dias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da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assinatura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do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Termo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de </a:t>
                      </a:r>
                      <a:r>
                        <a:rPr lang="en-US" sz="1400" baseline="0" dirty="0" err="1" smtClean="0">
                          <a:solidFill>
                            <a:srgbClr val="FFFF00"/>
                          </a:solidFill>
                        </a:rPr>
                        <a:t>Mediação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aseline="0" dirty="0" smtClean="0"/>
                        <a:t>(salvo </a:t>
                      </a:r>
                      <a:r>
                        <a:rPr lang="en-US" sz="1400" baseline="0" dirty="0" err="1" smtClean="0"/>
                        <a:t>acordo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contrário</a:t>
                      </a:r>
                      <a:r>
                        <a:rPr lang="en-US" sz="1400" baseline="0" dirty="0" smtClean="0"/>
                        <a:t>).</a:t>
                      </a:r>
                      <a:endParaRPr lang="en-US" sz="1400" dirty="0"/>
                    </a:p>
                  </a:txBody>
                  <a:tcPr/>
                </a:tc>
              </a:tr>
              <a:tr h="4953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 </a:t>
                      </a:r>
                      <a:r>
                        <a:rPr lang="en-US" sz="1600" dirty="0" err="1" smtClean="0"/>
                        <a:t>próprio</a:t>
                      </a:r>
                      <a:r>
                        <a:rPr lang="en-US" sz="1600" dirty="0" smtClean="0"/>
                        <a:t> Centro </a:t>
                      </a:r>
                      <a:r>
                        <a:rPr lang="en-US" sz="1600" dirty="0" err="1" smtClean="0"/>
                        <a:t>convida</a:t>
                      </a:r>
                      <a:r>
                        <a:rPr lang="en-US" sz="1600" dirty="0" smtClean="0"/>
                        <a:t> a </a:t>
                      </a:r>
                      <a:r>
                        <a:rPr lang="en-US" sz="1600" dirty="0" err="1" smtClean="0"/>
                        <a:t>outra</a:t>
                      </a:r>
                      <a:r>
                        <a:rPr lang="en-US" sz="1600" dirty="0" smtClean="0"/>
                        <a:t> Parte </a:t>
                      </a:r>
                      <a:r>
                        <a:rPr lang="en-US" sz="1600" dirty="0" err="1" smtClean="0"/>
                        <a:t>após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decisão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</a:t>
                      </a:r>
                      <a:r>
                        <a:rPr lang="en-US" sz="1600" dirty="0" smtClean="0"/>
                        <a:t> Parte </a:t>
                      </a:r>
                      <a:r>
                        <a:rPr lang="en-US" sz="1600" dirty="0" err="1" smtClean="0"/>
                        <a:t>interessada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realizar</a:t>
                      </a:r>
                      <a:r>
                        <a:rPr lang="en-US" sz="1600" dirty="0" smtClean="0"/>
                        <a:t> a </a:t>
                      </a:r>
                      <a:r>
                        <a:rPr lang="en-US" sz="1600" dirty="0" err="1" smtClean="0"/>
                        <a:t>mediação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899" y="132398"/>
            <a:ext cx="7781472" cy="49244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/>
              <a:t>Câmara</a:t>
            </a:r>
            <a:r>
              <a:rPr lang="en-US" sz="2600" b="1" dirty="0" smtClean="0"/>
              <a:t> de </a:t>
            </a:r>
            <a:r>
              <a:rPr lang="en-US" sz="2600" b="1" dirty="0" err="1" smtClean="0"/>
              <a:t>Comércio</a:t>
            </a:r>
            <a:r>
              <a:rPr lang="en-US" sz="2600" b="1" dirty="0" smtClean="0"/>
              <a:t> Brasil - </a:t>
            </a:r>
            <a:r>
              <a:rPr lang="en-US" sz="2600" b="1" dirty="0" err="1" smtClean="0"/>
              <a:t>Canadá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33757"/>
            <a:ext cx="8305800" cy="165236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pt-BR" b="1" dirty="0">
                <a:latin typeface="Calibri"/>
                <a:cs typeface="Calibri"/>
              </a:rPr>
              <a:t>Histórico da Solução Alternativa de Conflitos em TI</a:t>
            </a:r>
          </a:p>
        </p:txBody>
      </p:sp>
    </p:spTree>
    <p:extLst>
      <p:ext uri="{BB962C8B-B14F-4D97-AF65-F5344CB8AC3E}">
        <p14:creationId xmlns:p14="http://schemas.microsoft.com/office/powerpoint/2010/main" val="23973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Art. 20º – É recomendável que as partes passem a inserir Cláusula de Mediação nos contratos em geral que venham a firmar, tal como o modelo proposto:</a:t>
            </a: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</a:rPr>
              <a:t>Se uma controvérsia surgir em razão deste contrato ou posteriores adendos, incluindo, sem limitação, o seu descumprimento, término, validade ou invalidade, ou qualquer questão relacionada com o mesmo, as partes convencionam, desde já, que primeiramente irão buscar uma solução por meio da Mediação, fundada no princípio da boa fé, antes de recorrer a outros meios judiciais ou extrajudiciais para resolução de controvérsias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Art. 21º – Caberá às partes deliberarem sobre lacunas do presente regulamento, podendo delegar essa tarefa à instituição ou entidade especializada a que estiver vinculada a Mediação, se assim o desejarem.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Regulamento de mediação do CONIMA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1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Artigo 19.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Os acordos constituídos na mediação podem ser totais ou parciais. </a:t>
            </a:r>
          </a:p>
          <a:p>
            <a:pPr marL="0" indent="0">
              <a:buNone/>
            </a:pPr>
            <a:r>
              <a:rPr lang="pt-BR" dirty="0"/>
              <a:t>Caso alguns itens da pauta de mediação não tenham logrado acordo, o mediador poderá atuar na negociação destinada a auxiliar as partes a elegerem outros meios extrajudiciais ou judiciais para a sua resolução.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Artigo </a:t>
            </a:r>
            <a:r>
              <a:rPr lang="pt-BR" dirty="0" smtClean="0"/>
              <a:t>20.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Em consonância com o desejo das partes, os acordos obtidos na mediação podem ser informais ou constituírem-se títulos executivos extrajudiciais incorporando a assinatura de duas testemunhas, preferencialmente os advogados das partes ou outra(s) por elas indicadas.</a:t>
            </a: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</a:rPr>
              <a:t>Se as partes assim o desejarem, os acordos poderão ganhar linguagem jurídica para serem homologados judicialmente. Nestes casos, os mediadores deverão manter-se disponíveis para auxiliar na manutenção da fidelidade ao texto original.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Regulamento de mediação do </a:t>
            </a:r>
            <a:r>
              <a:rPr lang="pt-BR" dirty="0" err="1" smtClean="0"/>
              <a:t>Mediare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8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Divisão entre Conciliação e Mediação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TI-Rio</a:t>
            </a:r>
            <a:r>
              <a:rPr lang="pt-BR" dirty="0" smtClean="0"/>
              <a:t> </a:t>
            </a:r>
            <a:r>
              <a:rPr lang="pt-BR" u="sng" dirty="0" smtClean="0"/>
              <a:t>oferece</a:t>
            </a:r>
            <a:r>
              <a:rPr lang="pt-BR" dirty="0" smtClean="0"/>
              <a:t> Conciliação (rapidez, economia)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TI-Rio</a:t>
            </a:r>
            <a:r>
              <a:rPr lang="pt-BR" dirty="0" smtClean="0"/>
              <a:t> </a:t>
            </a:r>
            <a:r>
              <a:rPr lang="pt-BR" u="sng" dirty="0" smtClean="0"/>
              <a:t>promove</a:t>
            </a:r>
            <a:r>
              <a:rPr lang="pt-BR" dirty="0" smtClean="0"/>
              <a:t> Mediação (isenção, complexidade)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Custos: taxa de registro/mensalidade/honorários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Desconto para associados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Desconto para os primeiros casos/meses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Convênio com entidade de tradição em mediação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Abertura para outras opções (arbitragem, opinião) 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Possível configuração organizacional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9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475" y="1727200"/>
            <a:ext cx="8505825" cy="4572000"/>
          </a:xfrm>
        </p:spPr>
        <p:txBody>
          <a:bodyPr>
            <a:normAutofit/>
          </a:bodyPr>
          <a:lstStyle/>
          <a:p>
            <a:r>
              <a:rPr lang="pt-BR" sz="2200" dirty="0" smtClean="0"/>
              <a:t>Conflito: propriedade intelectual de software de mainframes</a:t>
            </a:r>
          </a:p>
          <a:p>
            <a:r>
              <a:rPr lang="pt-BR" sz="2200" dirty="0" smtClean="0"/>
              <a:t>Dimensão: alcance global, valor de centenas de milhões de dólares</a:t>
            </a:r>
          </a:p>
          <a:p>
            <a:r>
              <a:rPr lang="pt-BR" sz="2200" dirty="0"/>
              <a:t>Laudo: </a:t>
            </a:r>
            <a:r>
              <a:rPr lang="pt-BR" sz="2200" dirty="0" smtClean="0"/>
              <a:t>$ </a:t>
            </a:r>
            <a:r>
              <a:rPr lang="pt-BR" sz="2200" dirty="0"/>
              <a:t>p/ acessar </a:t>
            </a:r>
            <a:r>
              <a:rPr lang="pt-BR" sz="2200" dirty="0" smtClean="0"/>
              <a:t>e usar segredos, 15 anos de gestão pelos árbitros </a:t>
            </a:r>
            <a:endParaRPr lang="pt-BR" sz="2200" dirty="0"/>
          </a:p>
          <a:p>
            <a:r>
              <a:rPr lang="pt-BR" sz="2200" dirty="0" smtClean="0"/>
              <a:t>Duração: 26 meses; custo estimado: milhões de dólares; </a:t>
            </a:r>
          </a:p>
          <a:p>
            <a:r>
              <a:rPr lang="pt-BR" sz="2200" dirty="0" smtClean="0"/>
              <a:t>Entidade: AAA; árbitros: ordem de preferências na lista da AAA</a:t>
            </a:r>
          </a:p>
          <a:p>
            <a:r>
              <a:rPr lang="pt-BR" sz="2200" dirty="0" smtClean="0"/>
              <a:t>Discussões: lei dos EUA ou do Japão?; Itens de copyright não legislados; mecanismo de licenças futuras geridas pelos árbitros</a:t>
            </a:r>
          </a:p>
          <a:p>
            <a:r>
              <a:rPr lang="pt-BR" sz="2200" dirty="0" smtClean="0"/>
              <a:t>Desfecho: acesso/uso por US$ 1 bilhão; encerrado 5 anos antes</a:t>
            </a:r>
          </a:p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r>
              <a:rPr lang="pt-BR" sz="1000" dirty="0" smtClean="0"/>
              <a:t>* Fontes</a:t>
            </a:r>
            <a:r>
              <a:rPr lang="pt-BR" sz="1000" dirty="0"/>
              <a:t>: </a:t>
            </a:r>
            <a:r>
              <a:rPr lang="pt-BR" sz="1000" dirty="0">
                <a:hlinkClick r:id="rId2"/>
              </a:rPr>
              <a:t>http://</a:t>
            </a:r>
            <a:r>
              <a:rPr lang="pt-BR" sz="1000" dirty="0" smtClean="0">
                <a:hlinkClick r:id="rId2"/>
              </a:rPr>
              <a:t>www.law.berkeley.edu/journals/btlj/articles/vol3/stork.htm</a:t>
            </a:r>
            <a:r>
              <a:rPr lang="pt-BR" sz="1000" dirty="0"/>
              <a:t>; </a:t>
            </a:r>
            <a:r>
              <a:rPr lang="pt-BR" sz="1000" dirty="0">
                <a:hlinkClick r:id="rId3"/>
              </a:rPr>
              <a:t>http://</a:t>
            </a:r>
            <a:r>
              <a:rPr lang="pt-BR" sz="1000" dirty="0" smtClean="0">
                <a:hlinkClick r:id="rId3"/>
              </a:rPr>
              <a:t>www.nytimes.com/1997/05/12/business/ibm-and-fujitsu-agree-to-end-arbitration.html</a:t>
            </a:r>
            <a:r>
              <a:rPr lang="pt-BR" sz="10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Anos 80’s: arbitragem IBM v. Fujitsu</a:t>
            </a:r>
            <a:r>
              <a:rPr lang="pt-BR" sz="2800" dirty="0" smtClean="0"/>
              <a:t>*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989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62950" cy="4572000"/>
          </a:xfrm>
        </p:spPr>
        <p:txBody>
          <a:bodyPr/>
          <a:lstStyle/>
          <a:p>
            <a:r>
              <a:rPr lang="pt-BR" sz="2400" dirty="0" smtClean="0"/>
              <a:t>Conflito: pirataria de nomes e marcas na Internet</a:t>
            </a:r>
          </a:p>
          <a:p>
            <a:r>
              <a:rPr lang="pt-BR" sz="2400" dirty="0" smtClean="0"/>
              <a:t>Dimensão: grande volume; valores potenciais variados</a:t>
            </a:r>
          </a:p>
          <a:p>
            <a:r>
              <a:rPr lang="pt-BR" sz="2400" dirty="0" smtClean="0"/>
              <a:t>Procedimento: 100% eletrônico; duração: 60 dias</a:t>
            </a:r>
          </a:p>
          <a:p>
            <a:r>
              <a:rPr lang="pt-BR" sz="2400" dirty="0" smtClean="0"/>
              <a:t>Laudo: “decisão” administrativa </a:t>
            </a:r>
          </a:p>
          <a:p>
            <a:r>
              <a:rPr lang="pt-BR" sz="2400" dirty="0" smtClean="0"/>
              <a:t>Custo: reduzido</a:t>
            </a:r>
          </a:p>
          <a:p>
            <a:r>
              <a:rPr lang="pt-BR" sz="2400" dirty="0" smtClean="0"/>
              <a:t>Entidades: credenciadas (ex.: OMPI) pela ICANN</a:t>
            </a:r>
          </a:p>
          <a:p>
            <a:r>
              <a:rPr lang="pt-BR" sz="2400" dirty="0" smtClean="0"/>
              <a:t>Discussões: boa fé, anterioridade, propriedade intelectual</a:t>
            </a:r>
          </a:p>
          <a:p>
            <a:r>
              <a:rPr lang="pt-BR" sz="2400" dirty="0" smtClean="0"/>
              <a:t>Desfecho: em apenas 1% dos casos o laudo é desafiado na Justiça; maioria casos é vencida pelos detentores de marcas</a:t>
            </a:r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1219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Anos 90’s: </a:t>
            </a:r>
            <a:r>
              <a:rPr lang="pt-BR" sz="3800" dirty="0" smtClean="0"/>
              <a:t>“arbitragem” de nomes de domínio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1951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275" y="1524000"/>
            <a:ext cx="8601075" cy="4572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UNCITRAL e EU: convenções, e recomendações</a:t>
            </a:r>
          </a:p>
          <a:p>
            <a:r>
              <a:rPr lang="pt-BR" sz="2400" dirty="0" smtClean="0"/>
              <a:t>Escopo: negociação/mediação/conciliação/arbitragem</a:t>
            </a:r>
          </a:p>
          <a:p>
            <a:r>
              <a:rPr lang="pt-BR" sz="2400" dirty="0" smtClean="0"/>
              <a:t>Método: TI para automatizar etapas/respostas/linguagem 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- negociação: </a:t>
            </a:r>
            <a:r>
              <a:rPr lang="pt-BR" sz="2400" dirty="0" err="1" smtClean="0"/>
              <a:t>double</a:t>
            </a:r>
            <a:r>
              <a:rPr lang="pt-BR" sz="2400" dirty="0" smtClean="0"/>
              <a:t> </a:t>
            </a:r>
            <a:r>
              <a:rPr lang="pt-BR" sz="2400" dirty="0" err="1" smtClean="0"/>
              <a:t>blind</a:t>
            </a:r>
            <a:r>
              <a:rPr lang="pt-BR" sz="2400" dirty="0" smtClean="0"/>
              <a:t>/visual </a:t>
            </a:r>
            <a:r>
              <a:rPr lang="pt-BR" sz="2400" dirty="0" err="1" smtClean="0"/>
              <a:t>blind</a:t>
            </a:r>
            <a:r>
              <a:rPr lang="pt-BR" sz="2400" dirty="0" smtClean="0"/>
              <a:t>/</a:t>
            </a:r>
            <a:r>
              <a:rPr lang="pt-BR" sz="2400" dirty="0" err="1" smtClean="0"/>
              <a:t>assisted</a:t>
            </a:r>
            <a:r>
              <a:rPr lang="pt-BR" sz="2400" dirty="0" smtClean="0"/>
              <a:t>  </a:t>
            </a:r>
          </a:p>
          <a:p>
            <a:r>
              <a:rPr lang="pt-BR" sz="2400" dirty="0" err="1" smtClean="0"/>
              <a:t>SquareTrade</a:t>
            </a:r>
            <a:r>
              <a:rPr lang="pt-BR" sz="2400" dirty="0" smtClean="0"/>
              <a:t> (p/ compradores/vendedores no eBay)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- 80% de sucesso nas fases de negociação/mediação </a:t>
            </a:r>
          </a:p>
          <a:p>
            <a:r>
              <a:rPr lang="pt-BR" sz="2400" dirty="0" err="1" smtClean="0"/>
              <a:t>PayPal</a:t>
            </a:r>
            <a:r>
              <a:rPr lang="pt-BR" sz="2400" dirty="0" smtClean="0"/>
              <a:t>: retém $ em casos de atrasos ou de entregas erradas</a:t>
            </a:r>
          </a:p>
          <a:p>
            <a:r>
              <a:rPr lang="pt-BR" sz="2400" dirty="0" err="1" smtClean="0"/>
              <a:t>One</a:t>
            </a:r>
            <a:r>
              <a:rPr lang="pt-BR" sz="2400" dirty="0" smtClean="0"/>
              <a:t> Day </a:t>
            </a:r>
            <a:r>
              <a:rPr lang="pt-BR" sz="2400" dirty="0" err="1" smtClean="0"/>
              <a:t>Decisions</a:t>
            </a:r>
            <a:r>
              <a:rPr lang="pt-BR" sz="2400" dirty="0" smtClean="0"/>
              <a:t>: algoritmo calcula valor “justo” p/ cada um</a:t>
            </a:r>
          </a:p>
          <a:p>
            <a:r>
              <a:rPr lang="pt-BR" sz="2400" dirty="0" smtClean="0"/>
              <a:t>“</a:t>
            </a:r>
            <a:r>
              <a:rPr lang="pt-BR" sz="2400" dirty="0" err="1" smtClean="0"/>
              <a:t>Crowdjustice</a:t>
            </a:r>
            <a:r>
              <a:rPr lang="pt-BR" sz="2400" dirty="0" smtClean="0"/>
              <a:t>” (</a:t>
            </a:r>
            <a:r>
              <a:rPr lang="pt-BR" sz="2400" dirty="0" err="1" smtClean="0"/>
              <a:t>Ujuj</a:t>
            </a:r>
            <a:r>
              <a:rPr lang="pt-BR" sz="2400" dirty="0" smtClean="0"/>
              <a:t>): </a:t>
            </a:r>
            <a:r>
              <a:rPr lang="pt-BR" sz="2400" dirty="0" err="1" smtClean="0"/>
              <a:t>video</a:t>
            </a:r>
            <a:r>
              <a:rPr lang="pt-BR" sz="2400" dirty="0" smtClean="0"/>
              <a:t> on-line, público “julga”</a:t>
            </a:r>
          </a:p>
          <a:p>
            <a:r>
              <a:rPr lang="pt-BR" sz="2400" dirty="0" smtClean="0"/>
              <a:t>Geral: casos menores; tipos limitados</a:t>
            </a:r>
            <a:endParaRPr lang="pt-B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Anos 00’s: ODR no e-commerce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9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3657"/>
            <a:ext cx="8229600" cy="4572000"/>
          </a:xfrm>
        </p:spPr>
        <p:txBody>
          <a:bodyPr/>
          <a:lstStyle/>
          <a:p>
            <a:r>
              <a:rPr lang="pt-BR" dirty="0"/>
              <a:t>Superposição de jurisdições: Apple v. Samsung (50 processos; nos EUA, Coréia, Alemanha, Inglaterra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Judiciário sugere mediação: EUA vs. Microsoft; </a:t>
            </a:r>
            <a:r>
              <a:rPr lang="pt-BR" dirty="0"/>
              <a:t>EUA vs. Apple, Google, </a:t>
            </a:r>
            <a:r>
              <a:rPr lang="pt-BR" dirty="0" smtClean="0"/>
              <a:t>Intel e Adobe; Oracle vs. SAP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Anos 10’s: mediação de TI/Internet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85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244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Radiografia</a:t>
            </a: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 Apple v. Samsung</a:t>
            </a:r>
            <a:endParaRPr lang="en-US" sz="26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1408077"/>
            <a:ext cx="8623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2007: iPhone; 2010: </a:t>
            </a:r>
            <a:r>
              <a:rPr lang="en-US" sz="2400" dirty="0" err="1" smtClean="0"/>
              <a:t>iPad</a:t>
            </a:r>
            <a:r>
              <a:rPr lang="en-US" sz="2400" dirty="0" smtClean="0"/>
              <a:t>, e Galaxy S; 2011: tablet Samsung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2010/2011: </a:t>
            </a:r>
            <a:r>
              <a:rPr lang="en-US" sz="2400" dirty="0" err="1" smtClean="0"/>
              <a:t>reuniões</a:t>
            </a:r>
            <a:r>
              <a:rPr lang="en-US" sz="2400" dirty="0" smtClean="0"/>
              <a:t> Apple – Samsung; </a:t>
            </a:r>
            <a:r>
              <a:rPr lang="en-US" sz="2400" dirty="0" err="1" smtClean="0"/>
              <a:t>acusação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pirataria</a:t>
            </a:r>
            <a:r>
              <a:rPr lang="en-US" sz="2400" dirty="0" smtClean="0"/>
              <a:t> 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2011: Apple </a:t>
            </a:r>
            <a:r>
              <a:rPr lang="en-US" sz="2400" dirty="0" err="1" smtClean="0"/>
              <a:t>ajuiza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EUA; Samsung </a:t>
            </a:r>
            <a:r>
              <a:rPr lang="en-US" sz="2400" dirty="0" err="1" smtClean="0"/>
              <a:t>retalia</a:t>
            </a:r>
            <a:r>
              <a:rPr lang="en-US" sz="2400" dirty="0" smtClean="0"/>
              <a:t>; </a:t>
            </a:r>
            <a:r>
              <a:rPr lang="en-US" sz="2400" dirty="0" err="1" smtClean="0"/>
              <a:t>briga</a:t>
            </a:r>
            <a:r>
              <a:rPr lang="en-US" sz="2400" dirty="0" smtClean="0"/>
              <a:t> </a:t>
            </a:r>
            <a:r>
              <a:rPr lang="en-US" sz="2400" dirty="0" err="1" smtClean="0"/>
              <a:t>expande</a:t>
            </a:r>
            <a:endParaRPr lang="en-US" sz="2400" dirty="0" smtClean="0"/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en-US" sz="2400" dirty="0" smtClean="0"/>
              <a:t>-  </a:t>
            </a:r>
            <a:r>
              <a:rPr lang="en-US" sz="2400" dirty="0" err="1" smtClean="0"/>
              <a:t>Decisões</a:t>
            </a:r>
            <a:r>
              <a:rPr lang="en-US" sz="2400" dirty="0" smtClean="0"/>
              <a:t> </a:t>
            </a:r>
            <a:r>
              <a:rPr lang="en-US" sz="2400" dirty="0" err="1" smtClean="0"/>
              <a:t>judiciais</a:t>
            </a:r>
            <a:r>
              <a:rPr lang="en-US" sz="2400" dirty="0" smtClean="0"/>
              <a:t> </a:t>
            </a:r>
            <a:r>
              <a:rPr lang="en-US" sz="2400" dirty="0" err="1" smtClean="0"/>
              <a:t>desencontradas</a:t>
            </a:r>
            <a:r>
              <a:rPr lang="en-US" sz="2400" dirty="0" smtClean="0"/>
              <a:t>: </a:t>
            </a:r>
            <a:r>
              <a:rPr lang="pt-BR" sz="2400" dirty="0" smtClean="0"/>
              <a:t>Coréia</a:t>
            </a:r>
            <a:r>
              <a:rPr lang="pt-BR" sz="2400" dirty="0"/>
              <a:t>: Apple violou </a:t>
            </a:r>
            <a:r>
              <a:rPr lang="pt-BR" sz="2400" dirty="0" smtClean="0"/>
              <a:t>2 patentes, Samsung </a:t>
            </a:r>
            <a:r>
              <a:rPr lang="pt-BR" sz="2400" dirty="0"/>
              <a:t>violou </a:t>
            </a:r>
            <a:r>
              <a:rPr lang="pt-BR" sz="2400" dirty="0" smtClean="0"/>
              <a:t>1; Japão</a:t>
            </a:r>
            <a:r>
              <a:rPr lang="pt-BR" sz="2400" dirty="0"/>
              <a:t>: Apple </a:t>
            </a:r>
            <a:r>
              <a:rPr lang="pt-BR" sz="2400" dirty="0" smtClean="0"/>
              <a:t>condenada a pagar custas processuais; Alemanha</a:t>
            </a:r>
            <a:r>
              <a:rPr lang="pt-BR" sz="2400" dirty="0"/>
              <a:t>: suspensão de vendas do </a:t>
            </a:r>
            <a:r>
              <a:rPr lang="pt-BR" sz="2400" dirty="0" err="1"/>
              <a:t>Galaxy</a:t>
            </a:r>
            <a:r>
              <a:rPr lang="pt-BR" sz="2400" dirty="0"/>
              <a:t> </a:t>
            </a:r>
            <a:r>
              <a:rPr lang="pt-BR" sz="2400" dirty="0" err="1"/>
              <a:t>Tab</a:t>
            </a:r>
            <a:r>
              <a:rPr lang="pt-BR" sz="2400" dirty="0"/>
              <a:t> </a:t>
            </a:r>
            <a:r>
              <a:rPr lang="pt-BR" sz="2400" dirty="0" smtClean="0"/>
              <a:t>10.1; Inglaterra: </a:t>
            </a:r>
            <a:r>
              <a:rPr lang="pt-BR" sz="2400" dirty="0"/>
              <a:t>Samsung </a:t>
            </a:r>
            <a:r>
              <a:rPr lang="pt-BR" sz="2400" dirty="0" smtClean="0"/>
              <a:t>julgada inocente; EUA; júri </a:t>
            </a:r>
            <a:r>
              <a:rPr lang="pt-BR" sz="2400" dirty="0"/>
              <a:t>reconheceu violação </a:t>
            </a:r>
            <a:r>
              <a:rPr lang="pt-BR" sz="2400" dirty="0" smtClean="0"/>
              <a:t>de </a:t>
            </a:r>
            <a:r>
              <a:rPr lang="pt-BR" sz="2400" dirty="0"/>
              <a:t>patentes do iPhone e do </a:t>
            </a:r>
            <a:r>
              <a:rPr lang="pt-BR" sz="2400" dirty="0" err="1"/>
              <a:t>iPad</a:t>
            </a:r>
            <a:r>
              <a:rPr lang="pt-BR" sz="2400" dirty="0"/>
              <a:t> pela Samsung  </a:t>
            </a:r>
            <a:r>
              <a:rPr lang="pt-BR" sz="2400" dirty="0" smtClean="0"/>
              <a:t>condenando-a em US$ 1bi</a:t>
            </a:r>
            <a:r>
              <a:rPr lang="pt-BR" sz="2400" dirty="0"/>
              <a:t>, </a:t>
            </a:r>
            <a:r>
              <a:rPr lang="pt-BR" sz="2400" dirty="0" smtClean="0"/>
              <a:t>depois reduzido </a:t>
            </a:r>
            <a:r>
              <a:rPr lang="pt-BR" sz="2400" dirty="0"/>
              <a:t>pelo </a:t>
            </a:r>
            <a:r>
              <a:rPr lang="pt-BR" sz="2400" dirty="0" smtClean="0"/>
              <a:t>juiz)</a:t>
            </a:r>
            <a:endParaRPr lang="en-US" sz="2400" dirty="0" smtClean="0"/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charset="2"/>
              <a:buChar char="ü"/>
            </a:pPr>
            <a:r>
              <a:rPr lang="en-US" sz="2400" dirty="0" smtClean="0"/>
              <a:t>2014: </a:t>
            </a:r>
            <a:r>
              <a:rPr lang="en-US" sz="2400" dirty="0" err="1" smtClean="0"/>
              <a:t>tentativa</a:t>
            </a:r>
            <a:r>
              <a:rPr lang="en-US" sz="2400" dirty="0" smtClean="0"/>
              <a:t> de </a:t>
            </a:r>
            <a:r>
              <a:rPr lang="en-US" sz="2400" dirty="0" err="1" smtClean="0"/>
              <a:t>mediação</a:t>
            </a:r>
            <a:r>
              <a:rPr lang="en-US" sz="2400" dirty="0" smtClean="0"/>
              <a:t> entre as </a:t>
            </a:r>
            <a:r>
              <a:rPr lang="en-US" sz="2400" dirty="0" err="1" smtClean="0"/>
              <a:t>partes</a:t>
            </a:r>
            <a:r>
              <a:rPr lang="en-US" sz="2400" dirty="0" smtClean="0"/>
              <a:t>, </a:t>
            </a:r>
            <a:r>
              <a:rPr lang="en-US" sz="2400" dirty="0" err="1" smtClean="0"/>
              <a:t>infrutífera</a:t>
            </a:r>
            <a:endParaRPr lang="en-US" sz="2400" dirty="0" smtClean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-2665387" y="3335630"/>
            <a:ext cx="6232474" cy="546100"/>
          </a:xfrm>
          <a:prstGeom prst="stripedRightArrow">
            <a:avLst>
              <a:gd name="adj1" fmla="val 39473"/>
              <a:gd name="adj2" fmla="val 92105"/>
            </a:avLst>
          </a:prstGeom>
          <a:effectLst>
            <a:glow rad="63500">
              <a:schemeClr val="accent3">
                <a:alpha val="75000"/>
              </a:schemeClr>
            </a:glow>
            <a:innerShdw blurRad="63500" dist="50800">
              <a:srgbClr val="000000">
                <a:alpha val="50000"/>
              </a:srgb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pt-BR" b="1" dirty="0">
                <a:latin typeface="Calbri"/>
                <a:cs typeface="Calbri"/>
              </a:rPr>
              <a:t>Comparativo Arbitragem / Mediação / outros métodos</a:t>
            </a:r>
            <a:endParaRPr lang="en-US" b="1" dirty="0">
              <a:latin typeface="Calbri"/>
              <a:cs typeface="Cal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2688</TotalTime>
  <Words>2847</Words>
  <Application>Microsoft Office PowerPoint</Application>
  <PresentationFormat>On-screen Show (4:3)</PresentationFormat>
  <Paragraphs>292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Paper</vt:lpstr>
      <vt:lpstr>Mediação de Conflitos em TI</vt:lpstr>
      <vt:lpstr>Agenda</vt:lpstr>
      <vt:lpstr>Histórico da Solução Alternativa de Conflitos em TI</vt:lpstr>
      <vt:lpstr>Anos 80’s: arbitragem IBM v. Fujitsu*</vt:lpstr>
      <vt:lpstr>Anos 90’s: “arbitragem” de nomes de domínio</vt:lpstr>
      <vt:lpstr>Anos 00’s: ODR no e-commerce</vt:lpstr>
      <vt:lpstr>Anos 10’s: mediação de TI/Internet</vt:lpstr>
      <vt:lpstr>PowerPoint Presentation</vt:lpstr>
      <vt:lpstr>Comparativo Arbitragem / Mediação / outros métodos</vt:lpstr>
      <vt:lpstr>Arbitragem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Mediação em TI: experiências e tendências </vt:lpstr>
      <vt:lpstr>PowerPoint Presentation</vt:lpstr>
      <vt:lpstr>Caso EUA vs. Apple, Google, Intel, Adobe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Mediação em TI na prática: como implementar </vt:lpstr>
      <vt:lpstr>PowerPoint Presentation</vt:lpstr>
      <vt:lpstr>PowerPoint Presentation</vt:lpstr>
      <vt:lpstr>Regulamento de mediação do CONIMA</vt:lpstr>
      <vt:lpstr>Regulamento de mediação do Mediare</vt:lpstr>
      <vt:lpstr>Possível configuração organizacional</vt:lpstr>
    </vt:vector>
  </TitlesOfParts>
  <Company>RafaCys Ltda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Rafaela Cysneiros</dc:creator>
  <cp:lastModifiedBy>Gilberto Martins Almdeia</cp:lastModifiedBy>
  <cp:revision>200</cp:revision>
  <dcterms:created xsi:type="dcterms:W3CDTF">2015-03-02T12:24:34Z</dcterms:created>
  <dcterms:modified xsi:type="dcterms:W3CDTF">2015-03-06T19:39:18Z</dcterms:modified>
</cp:coreProperties>
</file>